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3" r:id="rId2"/>
    <p:sldId id="275" r:id="rId3"/>
    <p:sldId id="276" r:id="rId4"/>
    <p:sldId id="274" r:id="rId5"/>
    <p:sldId id="278" r:id="rId6"/>
    <p:sldId id="279" r:id="rId7"/>
    <p:sldId id="280" r:id="rId8"/>
    <p:sldId id="281" r:id="rId9"/>
    <p:sldId id="282" r:id="rId10"/>
    <p:sldId id="283" r:id="rId11"/>
    <p:sldId id="284" r:id="rId12"/>
    <p:sldId id="285" r:id="rId13"/>
    <p:sldId id="286" r:id="rId14"/>
    <p:sldId id="289" r:id="rId15"/>
    <p:sldId id="301" r:id="rId16"/>
    <p:sldId id="291" r:id="rId17"/>
    <p:sldId id="300" r:id="rId18"/>
    <p:sldId id="293" r:id="rId19"/>
    <p:sldId id="294" r:id="rId20"/>
    <p:sldId id="295" r:id="rId21"/>
    <p:sldId id="296" r:id="rId22"/>
    <p:sldId id="297" r:id="rId23"/>
    <p:sldId id="299" r:id="rId24"/>
    <p:sldId id="29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AAD3DF"/>
    <a:srgbClr val="FFBC00"/>
    <a:srgbClr val="9BE69D"/>
    <a:srgbClr val="FFCE00"/>
    <a:srgbClr val="FFF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76" d="100"/>
          <a:sy n="76" d="100"/>
        </p:scale>
        <p:origin x="43"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2\Desktop\Benchmarking\Sousse\Copie%20de%20Rapport_d&#233;taill&#233;_Sousse_V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2\Desktop\Benchmarking\Sousse\Copie%20de%20Rapport_d&#233;taill&#233;_Sousse_V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Rx level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2G'!$C$8</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2G'!$C$9</c:f>
              <c:numCache>
                <c:formatCode>General</c:formatCode>
                <c:ptCount val="1"/>
                <c:pt idx="0">
                  <c:v>-63.42</c:v>
                </c:pt>
              </c:numCache>
            </c:numRef>
          </c:val>
          <c:extLst>
            <c:ext xmlns:c16="http://schemas.microsoft.com/office/drawing/2014/chart" uri="{C3380CC4-5D6E-409C-BE32-E72D297353CC}">
              <c16:uniqueId val="{00000000-D91C-4702-8546-725062F6075E}"/>
            </c:ext>
          </c:extLst>
        </c:ser>
        <c:ser>
          <c:idx val="1"/>
          <c:order val="1"/>
          <c:tx>
            <c:strRef>
              <c:f>'Couverture 2G'!$D$8</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2G'!$D$9</c:f>
              <c:numCache>
                <c:formatCode>General</c:formatCode>
                <c:ptCount val="1"/>
                <c:pt idx="0">
                  <c:v>0</c:v>
                </c:pt>
              </c:numCache>
            </c:numRef>
          </c:val>
          <c:extLst>
            <c:ext xmlns:c16="http://schemas.microsoft.com/office/drawing/2014/chart" uri="{C3380CC4-5D6E-409C-BE32-E72D297353CC}">
              <c16:uniqueId val="{00000001-D91C-4702-8546-725062F6075E}"/>
            </c:ext>
          </c:extLst>
        </c:ser>
        <c:ser>
          <c:idx val="2"/>
          <c:order val="2"/>
          <c:tx>
            <c:strRef>
              <c:f>'Couverture 2G'!$E$8</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2G'!$E$9</c:f>
              <c:numCache>
                <c:formatCode>General</c:formatCode>
                <c:ptCount val="1"/>
                <c:pt idx="0">
                  <c:v>-80.66</c:v>
                </c:pt>
              </c:numCache>
            </c:numRef>
          </c:val>
          <c:extLst>
            <c:ext xmlns:c16="http://schemas.microsoft.com/office/drawing/2014/chart" uri="{C3380CC4-5D6E-409C-BE32-E72D297353CC}">
              <c16:uniqueId val="{00000002-D91C-4702-8546-725062F6075E}"/>
            </c:ext>
          </c:extLst>
        </c:ser>
        <c:dLbls>
          <c:dLblPos val="outEnd"/>
          <c:showLegendKey val="0"/>
          <c:showVal val="1"/>
          <c:showCatName val="0"/>
          <c:showSerName val="0"/>
          <c:showPercent val="0"/>
          <c:showBubbleSize val="0"/>
        </c:dLbls>
        <c:gapWidth val="100"/>
        <c:overlap val="-20"/>
        <c:axId val="293681096"/>
        <c:axId val="293686976"/>
      </c:barChart>
      <c:catAx>
        <c:axId val="293681096"/>
        <c:scaling>
          <c:orientation val="minMax"/>
        </c:scaling>
        <c:delete val="1"/>
        <c:axPos val="l"/>
        <c:numFmt formatCode="General" sourceLinked="1"/>
        <c:majorTickMark val="none"/>
        <c:minorTickMark val="none"/>
        <c:tickLblPos val="nextTo"/>
        <c:crossAx val="293686976"/>
        <c:crosses val="autoZero"/>
        <c:auto val="1"/>
        <c:lblAlgn val="ctr"/>
        <c:lblOffset val="100"/>
        <c:noMultiLvlLbl val="0"/>
      </c:catAx>
      <c:valAx>
        <c:axId val="29368697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8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 - Call</a:t>
            </a:r>
            <a:r>
              <a:rPr lang="fr-FR" baseline="0"/>
              <a:t> setup time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'!$B$72</c:f>
              <c:strCache>
                <c:ptCount val="1"/>
                <c:pt idx="0">
                  <c:v>TT</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EDBF-48CF-86FE-09975FACEBF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EDBF-48CF-86FE-09975FACEB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'!$B$73</c:f>
              <c:numCache>
                <c:formatCode>0.00</c:formatCode>
                <c:ptCount val="1"/>
                <c:pt idx="0">
                  <c:v>2.72</c:v>
                </c:pt>
              </c:numCache>
            </c:numRef>
          </c:val>
          <c:extLst>
            <c:ext xmlns:c16="http://schemas.microsoft.com/office/drawing/2014/chart" uri="{C3380CC4-5D6E-409C-BE32-E72D297353CC}">
              <c16:uniqueId val="{00000004-EDBF-48CF-86FE-09975FACEBF6}"/>
            </c:ext>
          </c:extLst>
        </c:ser>
        <c:ser>
          <c:idx val="1"/>
          <c:order val="1"/>
          <c:tx>
            <c:strRef>
              <c:f>'CS_2G_3G '!$C$72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'!$C$73</c:f>
              <c:numCache>
                <c:formatCode>0.00</c:formatCode>
                <c:ptCount val="1"/>
                <c:pt idx="0">
                  <c:v>0.51</c:v>
                </c:pt>
              </c:numCache>
            </c:numRef>
          </c:val>
          <c:extLst>
            <c:ext xmlns:c16="http://schemas.microsoft.com/office/drawing/2014/chart" uri="{C3380CC4-5D6E-409C-BE32-E72D297353CC}">
              <c16:uniqueId val="{00000005-EDBF-48CF-86FE-09975FACEBF6}"/>
            </c:ext>
          </c:extLst>
        </c:ser>
        <c:ser>
          <c:idx val="2"/>
          <c:order val="2"/>
          <c:tx>
            <c:strRef>
              <c:f>'CS_2G_3G '!$D$72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'!$D$73</c:f>
              <c:numCache>
                <c:formatCode>0.00</c:formatCode>
                <c:ptCount val="1"/>
                <c:pt idx="0">
                  <c:v>1.81</c:v>
                </c:pt>
              </c:numCache>
            </c:numRef>
          </c:val>
          <c:extLst>
            <c:ext xmlns:c16="http://schemas.microsoft.com/office/drawing/2014/chart" uri="{C3380CC4-5D6E-409C-BE32-E72D297353CC}">
              <c16:uniqueId val="{00000006-EDBF-48CF-86FE-09975FACEBF6}"/>
            </c:ext>
          </c:extLst>
        </c:ser>
        <c:dLbls>
          <c:dLblPos val="outEnd"/>
          <c:showLegendKey val="0"/>
          <c:showVal val="1"/>
          <c:showCatName val="0"/>
          <c:showSerName val="0"/>
          <c:showPercent val="0"/>
          <c:showBubbleSize val="0"/>
        </c:dLbls>
        <c:gapWidth val="219"/>
        <c:overlap val="-27"/>
        <c:axId val="286390528"/>
        <c:axId val="286391704"/>
      </c:barChart>
      <c:catAx>
        <c:axId val="2863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391704"/>
        <c:crosses val="autoZero"/>
        <c:auto val="1"/>
        <c:lblAlgn val="ctr"/>
        <c:lblOffset val="100"/>
        <c:noMultiLvlLbl val="0"/>
      </c:catAx>
      <c:valAx>
        <c:axId val="286391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3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MOS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'!$B$124</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'!$B$125</c:f>
              <c:numCache>
                <c:formatCode>General</c:formatCode>
                <c:ptCount val="1"/>
                <c:pt idx="0">
                  <c:v>3.84</c:v>
                </c:pt>
              </c:numCache>
            </c:numRef>
          </c:val>
          <c:extLst>
            <c:ext xmlns:c16="http://schemas.microsoft.com/office/drawing/2014/chart" uri="{C3380CC4-5D6E-409C-BE32-E72D297353CC}">
              <c16:uniqueId val="{00000000-356E-4828-8D9B-48E6C3A1361E}"/>
            </c:ext>
          </c:extLst>
        </c:ser>
        <c:ser>
          <c:idx val="1"/>
          <c:order val="1"/>
          <c:tx>
            <c:strRef>
              <c:f>'CS_2G_3G '!$C$124</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'!$C$125</c:f>
              <c:numCache>
                <c:formatCode>General</c:formatCode>
                <c:ptCount val="1"/>
                <c:pt idx="0">
                  <c:v>4.16</c:v>
                </c:pt>
              </c:numCache>
            </c:numRef>
          </c:val>
          <c:extLst>
            <c:ext xmlns:c16="http://schemas.microsoft.com/office/drawing/2014/chart" uri="{C3380CC4-5D6E-409C-BE32-E72D297353CC}">
              <c16:uniqueId val="{00000001-356E-4828-8D9B-48E6C3A1361E}"/>
            </c:ext>
          </c:extLst>
        </c:ser>
        <c:ser>
          <c:idx val="2"/>
          <c:order val="2"/>
          <c:tx>
            <c:strRef>
              <c:f>'CS_2G_3G '!$D$124</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'!$D$125</c:f>
              <c:numCache>
                <c:formatCode>General</c:formatCode>
                <c:ptCount val="1"/>
                <c:pt idx="0">
                  <c:v>4.1500000000000004</c:v>
                </c:pt>
              </c:numCache>
            </c:numRef>
          </c:val>
          <c:extLst>
            <c:ext xmlns:c16="http://schemas.microsoft.com/office/drawing/2014/chart" uri="{C3380CC4-5D6E-409C-BE32-E72D297353CC}">
              <c16:uniqueId val="{00000002-356E-4828-8D9B-48E6C3A1361E}"/>
            </c:ext>
          </c:extLst>
        </c:ser>
        <c:dLbls>
          <c:dLblPos val="outEnd"/>
          <c:showLegendKey val="0"/>
          <c:showVal val="1"/>
          <c:showCatName val="0"/>
          <c:showSerName val="0"/>
          <c:showPercent val="0"/>
          <c:showBubbleSize val="0"/>
        </c:dLbls>
        <c:gapWidth val="219"/>
        <c:overlap val="-18"/>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 - MOS Average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'!$B$126</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'!$B$127</c:f>
              <c:numCache>
                <c:formatCode>0.00</c:formatCode>
                <c:ptCount val="1"/>
                <c:pt idx="0">
                  <c:v>3.87</c:v>
                </c:pt>
              </c:numCache>
            </c:numRef>
          </c:val>
          <c:extLst>
            <c:ext xmlns:c16="http://schemas.microsoft.com/office/drawing/2014/chart" uri="{C3380CC4-5D6E-409C-BE32-E72D297353CC}">
              <c16:uniqueId val="{00000000-C38F-4977-A66E-8B98A1E02768}"/>
            </c:ext>
          </c:extLst>
        </c:ser>
        <c:ser>
          <c:idx val="1"/>
          <c:order val="1"/>
          <c:tx>
            <c:strRef>
              <c:f>'CS_2G_3G '!$C$126</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'!$C$127</c:f>
              <c:numCache>
                <c:formatCode>0.00</c:formatCode>
                <c:ptCount val="1"/>
                <c:pt idx="0">
                  <c:v>4.1900000000000004</c:v>
                </c:pt>
              </c:numCache>
            </c:numRef>
          </c:val>
          <c:extLst>
            <c:ext xmlns:c16="http://schemas.microsoft.com/office/drawing/2014/chart" uri="{C3380CC4-5D6E-409C-BE32-E72D297353CC}">
              <c16:uniqueId val="{00000001-C38F-4977-A66E-8B98A1E02768}"/>
            </c:ext>
          </c:extLst>
        </c:ser>
        <c:ser>
          <c:idx val="2"/>
          <c:order val="2"/>
          <c:tx>
            <c:strRef>
              <c:f>'CS_2G_3G '!$D$126</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'!$D$127</c:f>
              <c:numCache>
                <c:formatCode>0.00</c:formatCode>
                <c:ptCount val="1"/>
                <c:pt idx="0">
                  <c:v>4.13</c:v>
                </c:pt>
              </c:numCache>
            </c:numRef>
          </c:val>
          <c:extLst>
            <c:ext xmlns:c16="http://schemas.microsoft.com/office/drawing/2014/chart" uri="{C3380CC4-5D6E-409C-BE32-E72D297353CC}">
              <c16:uniqueId val="{00000002-C38F-4977-A66E-8B98A1E02768}"/>
            </c:ext>
          </c:extLst>
        </c:ser>
        <c:dLbls>
          <c:dLblPos val="outEnd"/>
          <c:showLegendKey val="0"/>
          <c:showVal val="1"/>
          <c:showCatName val="0"/>
          <c:showSerName val="0"/>
          <c:showPercent val="0"/>
          <c:showBubbleSize val="0"/>
        </c:dLbls>
        <c:gapWidth val="219"/>
        <c:overlap val="-20"/>
        <c:axId val="284897512"/>
        <c:axId val="284899472"/>
      </c:barChart>
      <c:catAx>
        <c:axId val="28489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9472"/>
        <c:crosses val="autoZero"/>
        <c:auto val="1"/>
        <c:lblAlgn val="ctr"/>
        <c:lblOffset val="100"/>
        <c:noMultiLvlLbl val="0"/>
      </c:catAx>
      <c:valAx>
        <c:axId val="284899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RSCP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3G'!$C$15</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822-4DCC-9039-4D3EFA2ED837}"/>
              </c:ext>
            </c:extLst>
          </c:dPt>
          <c:dPt>
            <c:idx val="1"/>
            <c:invertIfNegative val="0"/>
            <c:bubble3D val="0"/>
            <c:spPr>
              <a:solidFill>
                <a:srgbClr val="FF0000"/>
              </a:solidFill>
              <a:ln>
                <a:noFill/>
              </a:ln>
              <a:effectLst/>
            </c:spPr>
            <c:extLst>
              <c:ext xmlns:c16="http://schemas.microsoft.com/office/drawing/2014/chart" uri="{C3380CC4-5D6E-409C-BE32-E72D297353CC}">
                <c16:uniqueId val="{00000003-F822-4DCC-9039-4D3EFA2ED83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F822-4DCC-9039-4D3EFA2ED83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3G'!$C$16</c:f>
              <c:numCache>
                <c:formatCode>General</c:formatCode>
                <c:ptCount val="1"/>
                <c:pt idx="0">
                  <c:v>-72.319999999999993</c:v>
                </c:pt>
              </c:numCache>
            </c:numRef>
          </c:val>
          <c:extLst>
            <c:ext xmlns:c16="http://schemas.microsoft.com/office/drawing/2014/chart" uri="{C3380CC4-5D6E-409C-BE32-E72D297353CC}">
              <c16:uniqueId val="{00000006-F822-4DCC-9039-4D3EFA2ED837}"/>
            </c:ext>
          </c:extLst>
        </c:ser>
        <c:ser>
          <c:idx val="1"/>
          <c:order val="1"/>
          <c:tx>
            <c:strRef>
              <c:f>'Couverture 3G'!$D$15</c:f>
              <c:strCache>
                <c:ptCount val="1"/>
                <c:pt idx="0">
                  <c:v>OO</c:v>
                </c:pt>
              </c:strCache>
            </c:strRef>
          </c:tx>
          <c:spPr>
            <a:solidFill>
              <a:srgbClr val="EE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3G'!$D$16</c:f>
              <c:numCache>
                <c:formatCode>General</c:formatCode>
                <c:ptCount val="1"/>
                <c:pt idx="0">
                  <c:v>-62.36</c:v>
                </c:pt>
              </c:numCache>
            </c:numRef>
          </c:val>
          <c:extLst>
            <c:ext xmlns:c16="http://schemas.microsoft.com/office/drawing/2014/chart" uri="{C3380CC4-5D6E-409C-BE32-E72D297353CC}">
              <c16:uniqueId val="{00000007-F822-4DCC-9039-4D3EFA2ED837}"/>
            </c:ext>
          </c:extLst>
        </c:ser>
        <c:ser>
          <c:idx val="2"/>
          <c:order val="2"/>
          <c:tx>
            <c:strRef>
              <c:f>'Couverture 3G'!$E$15</c:f>
              <c:strCache>
                <c:ptCount val="1"/>
                <c:pt idx="0">
                  <c:v>OR</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3G'!$E$16</c:f>
              <c:numCache>
                <c:formatCode>General</c:formatCode>
                <c:ptCount val="1"/>
                <c:pt idx="0">
                  <c:v>-75.88</c:v>
                </c:pt>
              </c:numCache>
            </c:numRef>
          </c:val>
          <c:extLst>
            <c:ext xmlns:c16="http://schemas.microsoft.com/office/drawing/2014/chart" uri="{C3380CC4-5D6E-409C-BE32-E72D297353CC}">
              <c16:uniqueId val="{00000008-F822-4DCC-9039-4D3EFA2ED837}"/>
            </c:ext>
          </c:extLst>
        </c:ser>
        <c:dLbls>
          <c:dLblPos val="outEnd"/>
          <c:showLegendKey val="0"/>
          <c:showVal val="1"/>
          <c:showCatName val="0"/>
          <c:showSerName val="0"/>
          <c:showPercent val="0"/>
          <c:showBubbleSize val="0"/>
        </c:dLbls>
        <c:gapWidth val="100"/>
        <c:axId val="293693640"/>
        <c:axId val="293691680"/>
      </c:barChart>
      <c:catAx>
        <c:axId val="29369364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1680"/>
        <c:crosses val="autoZero"/>
        <c:auto val="1"/>
        <c:lblAlgn val="ctr"/>
        <c:lblOffset val="100"/>
        <c:noMultiLvlLbl val="0"/>
      </c:catAx>
      <c:valAx>
        <c:axId val="29369168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RSRP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4G'!$C$6</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4G'!$C$7</c:f>
              <c:numCache>
                <c:formatCode>General</c:formatCode>
                <c:ptCount val="1"/>
                <c:pt idx="0">
                  <c:v>-83.43</c:v>
                </c:pt>
              </c:numCache>
            </c:numRef>
          </c:val>
          <c:extLst>
            <c:ext xmlns:c16="http://schemas.microsoft.com/office/drawing/2014/chart" uri="{C3380CC4-5D6E-409C-BE32-E72D297353CC}">
              <c16:uniqueId val="{00000000-5776-4B5F-A973-F8AAACCD2072}"/>
            </c:ext>
          </c:extLst>
        </c:ser>
        <c:ser>
          <c:idx val="1"/>
          <c:order val="1"/>
          <c:tx>
            <c:strRef>
              <c:f>'Couverture 4G'!$D$6</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4G'!$D$7</c:f>
              <c:numCache>
                <c:formatCode>General</c:formatCode>
                <c:ptCount val="1"/>
                <c:pt idx="0">
                  <c:v>-77.760000000000005</c:v>
                </c:pt>
              </c:numCache>
            </c:numRef>
          </c:val>
          <c:extLst>
            <c:ext xmlns:c16="http://schemas.microsoft.com/office/drawing/2014/chart" uri="{C3380CC4-5D6E-409C-BE32-E72D297353CC}">
              <c16:uniqueId val="{00000001-5776-4B5F-A973-F8AAACCD2072}"/>
            </c:ext>
          </c:extLst>
        </c:ser>
        <c:ser>
          <c:idx val="2"/>
          <c:order val="2"/>
          <c:tx>
            <c:strRef>
              <c:f>'Couverture 4G'!$E$6</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4G'!$E$7</c:f>
              <c:numCache>
                <c:formatCode>General</c:formatCode>
                <c:ptCount val="1"/>
                <c:pt idx="0">
                  <c:v>-84.04</c:v>
                </c:pt>
              </c:numCache>
            </c:numRef>
          </c:val>
          <c:extLst>
            <c:ext xmlns:c16="http://schemas.microsoft.com/office/drawing/2014/chart" uri="{C3380CC4-5D6E-409C-BE32-E72D297353CC}">
              <c16:uniqueId val="{00000002-5776-4B5F-A973-F8AAACCD2072}"/>
            </c:ext>
          </c:extLst>
        </c:ser>
        <c:dLbls>
          <c:dLblPos val="outEnd"/>
          <c:showLegendKey val="0"/>
          <c:showVal val="1"/>
          <c:showCatName val="0"/>
          <c:showSerName val="0"/>
          <c:showPercent val="0"/>
          <c:showBubbleSize val="0"/>
        </c:dLbls>
        <c:gapWidth val="100"/>
        <c:axId val="293692856"/>
        <c:axId val="295085056"/>
      </c:barChart>
      <c:catAx>
        <c:axId val="293692856"/>
        <c:scaling>
          <c:orientation val="minMax"/>
        </c:scaling>
        <c:delete val="1"/>
        <c:axPos val="l"/>
        <c:numFmt formatCode="General" sourceLinked="1"/>
        <c:majorTickMark val="none"/>
        <c:minorTickMark val="none"/>
        <c:tickLblPos val="nextTo"/>
        <c:crossAx val="295085056"/>
        <c:crosses val="autoZero"/>
        <c:auto val="1"/>
        <c:lblAlgn val="ctr"/>
        <c:lblOffset val="100"/>
        <c:noMultiLvlLbl val="0"/>
      </c:catAx>
      <c:valAx>
        <c:axId val="29508505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2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Call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'!$B$69</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'!$B$70</c:f>
              <c:numCache>
                <c:formatCode>0.00</c:formatCode>
                <c:ptCount val="1"/>
                <c:pt idx="0">
                  <c:v>6.06</c:v>
                </c:pt>
              </c:numCache>
            </c:numRef>
          </c:val>
          <c:extLst>
            <c:ext xmlns:c16="http://schemas.microsoft.com/office/drawing/2014/chart" uri="{C3380CC4-5D6E-409C-BE32-E72D297353CC}">
              <c16:uniqueId val="{00000000-9A1E-4B12-8476-6E4FD1B00D6D}"/>
            </c:ext>
          </c:extLst>
        </c:ser>
        <c:ser>
          <c:idx val="1"/>
          <c:order val="1"/>
          <c:tx>
            <c:strRef>
              <c:f>'CS_2G_3G '!$C$69</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'!$C$70</c:f>
              <c:numCache>
                <c:formatCode>0.00</c:formatCode>
                <c:ptCount val="1"/>
                <c:pt idx="0">
                  <c:v>2.29</c:v>
                </c:pt>
              </c:numCache>
            </c:numRef>
          </c:val>
          <c:extLst>
            <c:ext xmlns:c16="http://schemas.microsoft.com/office/drawing/2014/chart" uri="{C3380CC4-5D6E-409C-BE32-E72D297353CC}">
              <c16:uniqueId val="{00000001-9A1E-4B12-8476-6E4FD1B00D6D}"/>
            </c:ext>
          </c:extLst>
        </c:ser>
        <c:ser>
          <c:idx val="2"/>
          <c:order val="2"/>
          <c:tx>
            <c:strRef>
              <c:f>'CS_2G_3G '!$D$69</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'!$D$70</c:f>
              <c:numCache>
                <c:formatCode>0.00</c:formatCode>
                <c:ptCount val="1"/>
                <c:pt idx="0">
                  <c:v>4.92</c:v>
                </c:pt>
              </c:numCache>
            </c:numRef>
          </c:val>
          <c:extLst>
            <c:ext xmlns:c16="http://schemas.microsoft.com/office/drawing/2014/chart" uri="{C3380CC4-5D6E-409C-BE32-E72D297353CC}">
              <c16:uniqueId val="{00000002-9A1E-4B12-8476-6E4FD1B00D6D}"/>
            </c:ext>
          </c:extLst>
        </c:ser>
        <c:dLbls>
          <c:dLblPos val="outEnd"/>
          <c:showLegendKey val="0"/>
          <c:showVal val="1"/>
          <c:showCatName val="0"/>
          <c:showSerName val="0"/>
          <c:showPercent val="0"/>
          <c:showBubbleSize val="0"/>
        </c:dLbls>
        <c:gapWidth val="219"/>
        <c:overlap val="-27"/>
        <c:axId val="284900256"/>
        <c:axId val="284898296"/>
      </c:barChart>
      <c:catAx>
        <c:axId val="2849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8296"/>
        <c:crosses val="autoZero"/>
        <c:auto val="1"/>
        <c:lblAlgn val="ctr"/>
        <c:lblOffset val="100"/>
        <c:noMultiLvlLbl val="0"/>
      </c:catAx>
      <c:valAx>
        <c:axId val="284898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Call </a:t>
            </a:r>
            <a:r>
              <a:rPr lang="fr-FR" dirty="0" err="1"/>
              <a:t>dropped</a:t>
            </a:r>
            <a:r>
              <a:rPr lang="fr-FR" dirty="0"/>
              <a:t>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'!$B$32</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'!$B$33</c:f>
              <c:numCache>
                <c:formatCode>0.00%</c:formatCode>
                <c:ptCount val="1"/>
                <c:pt idx="0">
                  <c:v>7.874015748031496E-3</c:v>
                </c:pt>
              </c:numCache>
            </c:numRef>
          </c:val>
          <c:extLst>
            <c:ext xmlns:c16="http://schemas.microsoft.com/office/drawing/2014/chart" uri="{C3380CC4-5D6E-409C-BE32-E72D297353CC}">
              <c16:uniqueId val="{00000000-A286-4D76-9DE3-C034C73097C8}"/>
            </c:ext>
          </c:extLst>
        </c:ser>
        <c:ser>
          <c:idx val="1"/>
          <c:order val="1"/>
          <c:tx>
            <c:strRef>
              <c:f>'CS_2G_3G '!$C$32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'!$C$33</c:f>
              <c:numCache>
                <c:formatCode>0.00%</c:formatCode>
                <c:ptCount val="1"/>
                <c:pt idx="0">
                  <c:v>1.1627906976744186E-2</c:v>
                </c:pt>
              </c:numCache>
            </c:numRef>
          </c:val>
          <c:extLst>
            <c:ext xmlns:c16="http://schemas.microsoft.com/office/drawing/2014/chart" uri="{C3380CC4-5D6E-409C-BE32-E72D297353CC}">
              <c16:uniqueId val="{00000001-A286-4D76-9DE3-C034C73097C8}"/>
            </c:ext>
          </c:extLst>
        </c:ser>
        <c:ser>
          <c:idx val="2"/>
          <c:order val="2"/>
          <c:tx>
            <c:strRef>
              <c:f>'CS_2G_3G '!$D$32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'!$D$33</c:f>
              <c:numCache>
                <c:formatCode>0.00%</c:formatCode>
                <c:ptCount val="1"/>
                <c:pt idx="0">
                  <c:v>2.34375E-2</c:v>
                </c:pt>
              </c:numCache>
            </c:numRef>
          </c:val>
          <c:extLst>
            <c:ext xmlns:c16="http://schemas.microsoft.com/office/drawing/2014/chart" uri="{C3380CC4-5D6E-409C-BE32-E72D297353CC}">
              <c16:uniqueId val="{00000002-A286-4D76-9DE3-C034C73097C8}"/>
            </c:ext>
          </c:extLst>
        </c:ser>
        <c:dLbls>
          <c:dLblPos val="outEnd"/>
          <c:showLegendKey val="0"/>
          <c:showVal val="1"/>
          <c:showCatName val="0"/>
          <c:showSerName val="0"/>
          <c:showPercent val="0"/>
          <c:showBubbleSize val="0"/>
        </c:dLbls>
        <c:gapWidth val="219"/>
        <c:overlap val="-27"/>
        <c:axId val="284902608"/>
        <c:axId val="284902216"/>
      </c:barChart>
      <c:catAx>
        <c:axId val="28490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2216"/>
        <c:crosses val="autoZero"/>
        <c:auto val="1"/>
        <c:lblAlgn val="ctr"/>
        <c:lblOffset val="100"/>
        <c:noMultiLvlLbl val="0"/>
      </c:catAx>
      <c:valAx>
        <c:axId val="284902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2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MOS </a:t>
            </a:r>
            <a:r>
              <a:rPr lang="fr-FR" dirty="0" err="1"/>
              <a:t>Average</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'!$B$124</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'!$B$125</c:f>
              <c:numCache>
                <c:formatCode>General</c:formatCode>
                <c:ptCount val="1"/>
                <c:pt idx="0">
                  <c:v>3.84</c:v>
                </c:pt>
              </c:numCache>
            </c:numRef>
          </c:val>
          <c:extLst>
            <c:ext xmlns:c16="http://schemas.microsoft.com/office/drawing/2014/chart" uri="{C3380CC4-5D6E-409C-BE32-E72D297353CC}">
              <c16:uniqueId val="{00000000-9A37-4630-9BD1-98A1D94BD761}"/>
            </c:ext>
          </c:extLst>
        </c:ser>
        <c:ser>
          <c:idx val="1"/>
          <c:order val="1"/>
          <c:tx>
            <c:strRef>
              <c:f>'CS_2G_3G '!$C$124</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'!$C$125</c:f>
              <c:numCache>
                <c:formatCode>General</c:formatCode>
                <c:ptCount val="1"/>
                <c:pt idx="0">
                  <c:v>4.16</c:v>
                </c:pt>
              </c:numCache>
            </c:numRef>
          </c:val>
          <c:extLst>
            <c:ext xmlns:c16="http://schemas.microsoft.com/office/drawing/2014/chart" uri="{C3380CC4-5D6E-409C-BE32-E72D297353CC}">
              <c16:uniqueId val="{00000001-9A37-4630-9BD1-98A1D94BD761}"/>
            </c:ext>
          </c:extLst>
        </c:ser>
        <c:ser>
          <c:idx val="2"/>
          <c:order val="2"/>
          <c:tx>
            <c:strRef>
              <c:f>'CS_2G_3G '!$D$124</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'!$D$125</c:f>
              <c:numCache>
                <c:formatCode>General</c:formatCode>
                <c:ptCount val="1"/>
                <c:pt idx="0">
                  <c:v>4.1500000000000004</c:v>
                </c:pt>
              </c:numCache>
            </c:numRef>
          </c:val>
          <c:extLst>
            <c:ext xmlns:c16="http://schemas.microsoft.com/office/drawing/2014/chart" uri="{C3380CC4-5D6E-409C-BE32-E72D297353CC}">
              <c16:uniqueId val="{00000002-9A37-4630-9BD1-98A1D94BD761}"/>
            </c:ext>
          </c:extLst>
        </c:ser>
        <c:dLbls>
          <c:dLblPos val="outEnd"/>
          <c:showLegendKey val="0"/>
          <c:showVal val="1"/>
          <c:showCatName val="0"/>
          <c:showSerName val="0"/>
          <c:showPercent val="0"/>
          <c:showBubbleSize val="0"/>
        </c:dLbls>
        <c:gapWidth val="219"/>
        <c:overlap val="-18"/>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prstClr val="black">
                    <a:lumMod val="65000"/>
                    <a:lumOff val="35000"/>
                  </a:prstClr>
                </a:solidFill>
              </a:rPr>
              <a:t>Nbr </a:t>
            </a:r>
            <a:r>
              <a:rPr lang="fr-FR" sz="1400" b="0" i="0" u="none" strike="noStrike" kern="1200" spc="0" baseline="0" dirty="0" err="1">
                <a:solidFill>
                  <a:prstClr val="black">
                    <a:lumMod val="65000"/>
                    <a:lumOff val="35000"/>
                  </a:prstClr>
                </a:solidFill>
              </a:rPr>
              <a:t>Detected</a:t>
            </a:r>
            <a:r>
              <a:rPr lang="fr-FR" sz="1400" b="0" i="0" u="none" strike="noStrike" kern="1200" spc="0" baseline="0" dirty="0">
                <a:solidFill>
                  <a:prstClr val="black">
                    <a:lumMod val="65000"/>
                    <a:lumOff val="35000"/>
                  </a:prstClr>
                </a:solidFill>
              </a:rPr>
              <a:t> PCI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'!$B$151</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'!$B$152</c:f>
              <c:numCache>
                <c:formatCode>General</c:formatCode>
                <c:ptCount val="1"/>
                <c:pt idx="0">
                  <c:v>145</c:v>
                </c:pt>
              </c:numCache>
            </c:numRef>
          </c:val>
          <c:extLst>
            <c:ext xmlns:c16="http://schemas.microsoft.com/office/drawing/2014/chart" uri="{C3380CC4-5D6E-409C-BE32-E72D297353CC}">
              <c16:uniqueId val="{00000000-5421-49FD-BC21-24C1E72FFA3B}"/>
            </c:ext>
          </c:extLst>
        </c:ser>
        <c:ser>
          <c:idx val="1"/>
          <c:order val="1"/>
          <c:tx>
            <c:strRef>
              <c:f>'CS_2G_3G '!$C$151</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'!$C$152</c:f>
              <c:numCache>
                <c:formatCode>General</c:formatCode>
                <c:ptCount val="1"/>
                <c:pt idx="0">
                  <c:v>267</c:v>
                </c:pt>
              </c:numCache>
            </c:numRef>
          </c:val>
          <c:extLst>
            <c:ext xmlns:c16="http://schemas.microsoft.com/office/drawing/2014/chart" uri="{C3380CC4-5D6E-409C-BE32-E72D297353CC}">
              <c16:uniqueId val="{00000001-5421-49FD-BC21-24C1E72FFA3B}"/>
            </c:ext>
          </c:extLst>
        </c:ser>
        <c:ser>
          <c:idx val="2"/>
          <c:order val="2"/>
          <c:tx>
            <c:strRef>
              <c:f>'CS_2G_3G '!$D$151</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'!$D$152</c:f>
              <c:numCache>
                <c:formatCode>General</c:formatCode>
                <c:ptCount val="1"/>
                <c:pt idx="0">
                  <c:v>147</c:v>
                </c:pt>
              </c:numCache>
            </c:numRef>
          </c:val>
          <c:extLst>
            <c:ext xmlns:c16="http://schemas.microsoft.com/office/drawing/2014/chart" uri="{C3380CC4-5D6E-409C-BE32-E72D297353CC}">
              <c16:uniqueId val="{00000002-5421-49FD-BC21-24C1E72FFA3B}"/>
            </c:ext>
          </c:extLst>
        </c:ser>
        <c:dLbls>
          <c:dLblPos val="outEnd"/>
          <c:showLegendKey val="0"/>
          <c:showVal val="1"/>
          <c:showCatName val="0"/>
          <c:showSerName val="0"/>
          <c:showPercent val="0"/>
          <c:showBubbleSize val="0"/>
        </c:dLbls>
        <c:gapWidth val="219"/>
        <c:axId val="284904568"/>
        <c:axId val="284900648"/>
      </c:barChart>
      <c:catAx>
        <c:axId val="284904568"/>
        <c:scaling>
          <c:orientation val="minMax"/>
        </c:scaling>
        <c:delete val="1"/>
        <c:axPos val="b"/>
        <c:numFmt formatCode="General" sourceLinked="1"/>
        <c:majorTickMark val="none"/>
        <c:minorTickMark val="none"/>
        <c:tickLblPos val="nextTo"/>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prstClr val="black">
                    <a:lumMod val="65000"/>
                    <a:lumOff val="35000"/>
                  </a:prstClr>
                </a:solidFill>
              </a:rPr>
              <a:t>Nbr </a:t>
            </a:r>
            <a:r>
              <a:rPr lang="fr-FR" sz="1400" b="0" i="0" u="none" strike="noStrike" kern="1200" spc="0" baseline="0" dirty="0" err="1">
                <a:solidFill>
                  <a:prstClr val="black">
                    <a:lumMod val="65000"/>
                    <a:lumOff val="35000"/>
                  </a:prstClr>
                </a:solidFill>
              </a:rPr>
              <a:t>Detected</a:t>
            </a:r>
            <a:r>
              <a:rPr lang="fr-FR" sz="1400" b="0" i="0" u="none" strike="noStrike" kern="1200" spc="0" baseline="0" dirty="0">
                <a:solidFill>
                  <a:prstClr val="black">
                    <a:lumMod val="65000"/>
                    <a:lumOff val="35000"/>
                  </a:prstClr>
                </a:solidFill>
              </a:rPr>
              <a:t> PSC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'!$B$153</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'!$B$154</c:f>
              <c:numCache>
                <c:formatCode>General</c:formatCode>
                <c:ptCount val="1"/>
                <c:pt idx="0">
                  <c:v>279</c:v>
                </c:pt>
              </c:numCache>
            </c:numRef>
          </c:val>
          <c:extLst>
            <c:ext xmlns:c16="http://schemas.microsoft.com/office/drawing/2014/chart" uri="{C3380CC4-5D6E-409C-BE32-E72D297353CC}">
              <c16:uniqueId val="{00000000-7605-47E6-A887-2A988EF5277F}"/>
            </c:ext>
          </c:extLst>
        </c:ser>
        <c:ser>
          <c:idx val="1"/>
          <c:order val="1"/>
          <c:tx>
            <c:strRef>
              <c:f>'CS_2G_3G '!$C$153</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'!$C$154</c:f>
              <c:numCache>
                <c:formatCode>General</c:formatCode>
                <c:ptCount val="1"/>
                <c:pt idx="0">
                  <c:v>85</c:v>
                </c:pt>
              </c:numCache>
            </c:numRef>
          </c:val>
          <c:extLst>
            <c:ext xmlns:c16="http://schemas.microsoft.com/office/drawing/2014/chart" uri="{C3380CC4-5D6E-409C-BE32-E72D297353CC}">
              <c16:uniqueId val="{00000001-7605-47E6-A887-2A988EF5277F}"/>
            </c:ext>
          </c:extLst>
        </c:ser>
        <c:ser>
          <c:idx val="2"/>
          <c:order val="2"/>
          <c:tx>
            <c:strRef>
              <c:f>'CS_2G_3G '!$D$153</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'!$D$154</c:f>
              <c:numCache>
                <c:formatCode>General</c:formatCode>
                <c:ptCount val="1"/>
                <c:pt idx="0">
                  <c:v>293</c:v>
                </c:pt>
              </c:numCache>
            </c:numRef>
          </c:val>
          <c:extLst>
            <c:ext xmlns:c16="http://schemas.microsoft.com/office/drawing/2014/chart" uri="{C3380CC4-5D6E-409C-BE32-E72D297353CC}">
              <c16:uniqueId val="{00000002-7605-47E6-A887-2A988EF5277F}"/>
            </c:ext>
          </c:extLst>
        </c:ser>
        <c:dLbls>
          <c:dLblPos val="outEnd"/>
          <c:showLegendKey val="0"/>
          <c:showVal val="1"/>
          <c:showCatName val="0"/>
          <c:showSerName val="0"/>
          <c:showPercent val="0"/>
          <c:showBubbleSize val="0"/>
        </c:dLbls>
        <c:gapWidth val="219"/>
        <c:axId val="284897512"/>
        <c:axId val="284899472"/>
      </c:barChart>
      <c:catAx>
        <c:axId val="284897512"/>
        <c:scaling>
          <c:orientation val="minMax"/>
        </c:scaling>
        <c:delete val="1"/>
        <c:axPos val="b"/>
        <c:numFmt formatCode="General" sourceLinked="1"/>
        <c:majorTickMark val="none"/>
        <c:minorTickMark val="none"/>
        <c:tickLblPos val="nextTo"/>
        <c:crossAx val="284899472"/>
        <c:crosses val="autoZero"/>
        <c:auto val="1"/>
        <c:lblAlgn val="ctr"/>
        <c:lblOffset val="100"/>
        <c:noMultiLvlLbl val="0"/>
      </c:catAx>
      <c:valAx>
        <c:axId val="284899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'!$B$69</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'!$B$70</c:f>
              <c:numCache>
                <c:formatCode>0.00</c:formatCode>
                <c:ptCount val="1"/>
                <c:pt idx="0">
                  <c:v>6.06</c:v>
                </c:pt>
              </c:numCache>
            </c:numRef>
          </c:val>
          <c:extLst>
            <c:ext xmlns:c16="http://schemas.microsoft.com/office/drawing/2014/chart" uri="{C3380CC4-5D6E-409C-BE32-E72D297353CC}">
              <c16:uniqueId val="{00000000-7C4D-46EE-9D00-DBC15E8F7CCF}"/>
            </c:ext>
          </c:extLst>
        </c:ser>
        <c:ser>
          <c:idx val="1"/>
          <c:order val="1"/>
          <c:tx>
            <c:strRef>
              <c:f>'CS_2G_3G '!$C$69</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'!$C$70</c:f>
              <c:numCache>
                <c:formatCode>0.00</c:formatCode>
                <c:ptCount val="1"/>
                <c:pt idx="0">
                  <c:v>2.29</c:v>
                </c:pt>
              </c:numCache>
            </c:numRef>
          </c:val>
          <c:extLst>
            <c:ext xmlns:c16="http://schemas.microsoft.com/office/drawing/2014/chart" uri="{C3380CC4-5D6E-409C-BE32-E72D297353CC}">
              <c16:uniqueId val="{00000001-7C4D-46EE-9D00-DBC15E8F7CCF}"/>
            </c:ext>
          </c:extLst>
        </c:ser>
        <c:ser>
          <c:idx val="2"/>
          <c:order val="2"/>
          <c:tx>
            <c:strRef>
              <c:f>'CS_2G_3G '!$D$69</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'!$D$70</c:f>
              <c:numCache>
                <c:formatCode>0.00</c:formatCode>
                <c:ptCount val="1"/>
                <c:pt idx="0">
                  <c:v>4.92</c:v>
                </c:pt>
              </c:numCache>
            </c:numRef>
          </c:val>
          <c:extLst>
            <c:ext xmlns:c16="http://schemas.microsoft.com/office/drawing/2014/chart" uri="{C3380CC4-5D6E-409C-BE32-E72D297353CC}">
              <c16:uniqueId val="{00000002-7C4D-46EE-9D00-DBC15E8F7CCF}"/>
            </c:ext>
          </c:extLst>
        </c:ser>
        <c:dLbls>
          <c:dLblPos val="outEnd"/>
          <c:showLegendKey val="0"/>
          <c:showVal val="1"/>
          <c:showCatName val="0"/>
          <c:showSerName val="0"/>
          <c:showPercent val="0"/>
          <c:showBubbleSize val="0"/>
        </c:dLbls>
        <c:gapWidth val="219"/>
        <c:overlap val="-27"/>
        <c:axId val="284900256"/>
        <c:axId val="284898296"/>
      </c:barChart>
      <c:catAx>
        <c:axId val="2849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8296"/>
        <c:crosses val="autoZero"/>
        <c:auto val="1"/>
        <c:lblAlgn val="ctr"/>
        <c:lblOffset val="100"/>
        <c:noMultiLvlLbl val="0"/>
      </c:catAx>
      <c:valAx>
        <c:axId val="284898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A3B69-7035-4720-92DC-E1F171F5BD76}" type="datetimeFigureOut">
              <a:rPr lang="fr-FR" smtClean="0"/>
              <a:t>17/02/2026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72A72-A86D-4E89-8955-20C54318E2BF}" type="slidenum">
              <a:rPr lang="fr-FR" smtClean="0"/>
              <a:t>‹N°›</a:t>
            </a:fld>
            <a:endParaRPr lang="fr-FR"/>
          </a:p>
        </p:txBody>
      </p:sp>
    </p:spTree>
    <p:extLst>
      <p:ext uri="{BB962C8B-B14F-4D97-AF65-F5344CB8AC3E}">
        <p14:creationId xmlns:p14="http://schemas.microsoft.com/office/powerpoint/2010/main" val="278496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574BA290-8F33-14C1-EA96-D03A132CD290}"/>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9F76517F-8B1B-D393-B7AE-DA5E0BAD3F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F3482C41-B169-3EB2-0288-3F075F44A0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67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161353E3-C279-CED0-3BF2-76DA41CC17DD}"/>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1B21747-42AF-19DA-F12F-AD1CB240DB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2E53D2C6-C264-C3E9-3E99-02E687587C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60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EBAB5AA9-3299-C12F-5D49-771C88855939}"/>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469FC8D2-E65D-9D0E-3D5B-9E1981D1FA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D19B9A00-60A1-C32A-306F-7B2AED7FF5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13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790626AD-84C3-3D7F-DEF0-2F20ECF6BBE9}"/>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0A98F0FF-0BD0-7100-F93E-3ACF7D75D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1E693797-9A50-CD6E-E580-DD58E09BA7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9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72A72-A86D-4E89-8955-20C54318E2BF}" type="slidenum">
              <a:rPr lang="fr-FR" smtClean="0"/>
              <a:t>13</a:t>
            </a:fld>
            <a:endParaRPr lang="fr-FR"/>
          </a:p>
        </p:txBody>
      </p:sp>
    </p:spTree>
    <p:extLst>
      <p:ext uri="{BB962C8B-B14F-4D97-AF65-F5344CB8AC3E}">
        <p14:creationId xmlns:p14="http://schemas.microsoft.com/office/powerpoint/2010/main" val="109817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1B7568FA-A2EB-3872-779F-2D1345EF9C11}"/>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CDDA024-E66F-6402-8E5A-E3B6CBACFF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1DAE069B-6152-76C7-034D-6C22EEB483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44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72A72-A86D-4E89-8955-20C54318E2BF}" type="slidenum">
              <a:rPr lang="fr-FR" smtClean="0"/>
              <a:t>22</a:t>
            </a:fld>
            <a:endParaRPr lang="fr-FR"/>
          </a:p>
        </p:txBody>
      </p:sp>
    </p:spTree>
    <p:extLst>
      <p:ext uri="{BB962C8B-B14F-4D97-AF65-F5344CB8AC3E}">
        <p14:creationId xmlns:p14="http://schemas.microsoft.com/office/powerpoint/2010/main" val="108212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6BA70D8C-C7F4-5065-9013-44A7331EA5A1}"/>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62C531A-DE4A-291E-D97E-93D6012641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6EDF44F2-B9FC-5143-DACF-FEC00F28E2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1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78576-01A7-21FB-78AB-F9FEE1C885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E5E929-B4FA-7641-4BFD-C7BF7FF3E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C438C7A-7539-9D05-10C7-4C3FCEB2222E}"/>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DEE3497B-949B-D3ED-F93F-892899C2FD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CD3A2-85B0-B711-23C6-70CD5C6E6B69}"/>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64033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7D85B-FC0C-751F-2135-5A7524E6E6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003FE2C-735F-C1BC-9DFF-D797BA365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6D213C-13ED-90B3-867F-D8A3B9E9A405}"/>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C965814E-75A8-627B-E39D-55B00DEE39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A9E4F8-304F-6693-0A9D-6ECE31EBEF9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131855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0F9CCC-BC3A-0DA6-671A-CD7D841D68F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C1A38B-3D99-8306-3577-F2A79A7AEB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AA08E4-9DBF-D1BF-3AAC-268844B0FB34}"/>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1C9C441C-3AEA-5214-F935-93C163346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685811-75A0-E4A2-73E4-D52C2CF4C176}"/>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60823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960000" y="1621000"/>
            <a:ext cx="10281200" cy="532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Nunito Light"/>
              <a:buChar char="●"/>
              <a:defRPr/>
            </a:lvl1pPr>
            <a:lvl2pPr marL="1219170" lvl="1" indent="-406390" rtl="0">
              <a:lnSpc>
                <a:spcPct val="100000"/>
              </a:lnSpc>
              <a:spcBef>
                <a:spcPts val="0"/>
              </a:spcBef>
              <a:spcAft>
                <a:spcPts val="0"/>
              </a:spcAft>
              <a:buSzPts val="1200"/>
              <a:buFont typeface="Nunito Light"/>
              <a:buChar char="○"/>
              <a:defRPr/>
            </a:lvl2pPr>
            <a:lvl3pPr marL="1828754" lvl="2" indent="-406390" rtl="0">
              <a:lnSpc>
                <a:spcPct val="100000"/>
              </a:lnSpc>
              <a:spcBef>
                <a:spcPts val="0"/>
              </a:spcBef>
              <a:spcAft>
                <a:spcPts val="0"/>
              </a:spcAft>
              <a:buSzPts val="1200"/>
              <a:buFont typeface="Nunito Light"/>
              <a:buChar char="■"/>
              <a:defRPr/>
            </a:lvl3pPr>
            <a:lvl4pPr marL="2438339" lvl="3" indent="-406390" rtl="0">
              <a:lnSpc>
                <a:spcPct val="100000"/>
              </a:lnSpc>
              <a:spcBef>
                <a:spcPts val="0"/>
              </a:spcBef>
              <a:spcAft>
                <a:spcPts val="0"/>
              </a:spcAft>
              <a:buSzPts val="1200"/>
              <a:buFont typeface="Nunito Light"/>
              <a:buChar char="●"/>
              <a:defRPr/>
            </a:lvl4pPr>
            <a:lvl5pPr marL="3047924" lvl="4" indent="-406390" rtl="0">
              <a:lnSpc>
                <a:spcPct val="100000"/>
              </a:lnSpc>
              <a:spcBef>
                <a:spcPts val="0"/>
              </a:spcBef>
              <a:spcAft>
                <a:spcPts val="0"/>
              </a:spcAft>
              <a:buSzPts val="1200"/>
              <a:buFont typeface="Nunito Light"/>
              <a:buChar char="○"/>
              <a:defRPr/>
            </a:lvl5pPr>
            <a:lvl6pPr marL="3657509" lvl="5" indent="-406390" rtl="0">
              <a:lnSpc>
                <a:spcPct val="100000"/>
              </a:lnSpc>
              <a:spcBef>
                <a:spcPts val="0"/>
              </a:spcBef>
              <a:spcAft>
                <a:spcPts val="0"/>
              </a:spcAft>
              <a:buSzPts val="1200"/>
              <a:buFont typeface="Nunito Light"/>
              <a:buChar char="■"/>
              <a:defRPr/>
            </a:lvl6pPr>
            <a:lvl7pPr marL="4267093" lvl="6" indent="-406390" rtl="0">
              <a:lnSpc>
                <a:spcPct val="100000"/>
              </a:lnSpc>
              <a:spcBef>
                <a:spcPts val="0"/>
              </a:spcBef>
              <a:spcAft>
                <a:spcPts val="0"/>
              </a:spcAft>
              <a:buSzPts val="1200"/>
              <a:buFont typeface="Nunito Light"/>
              <a:buChar char="●"/>
              <a:defRPr/>
            </a:lvl7pPr>
            <a:lvl8pPr marL="4876678" lvl="7" indent="-406390" rtl="0">
              <a:lnSpc>
                <a:spcPct val="100000"/>
              </a:lnSpc>
              <a:spcBef>
                <a:spcPts val="0"/>
              </a:spcBef>
              <a:spcAft>
                <a:spcPts val="0"/>
              </a:spcAft>
              <a:buSzPts val="1200"/>
              <a:buFont typeface="Nunito Light"/>
              <a:buChar char="○"/>
              <a:defRPr/>
            </a:lvl8pPr>
            <a:lvl9pPr marL="5486263" lvl="8" indent="-406390" rtl="0">
              <a:lnSpc>
                <a:spcPct val="100000"/>
              </a:lnSpc>
              <a:spcBef>
                <a:spcPts val="0"/>
              </a:spcBef>
              <a:spcAft>
                <a:spcPts val="0"/>
              </a:spcAft>
              <a:buSzPts val="1200"/>
              <a:buFont typeface="Nunito Light"/>
              <a:buChar char="■"/>
              <a:defRPr/>
            </a:lvl9pPr>
          </a:lstStyle>
          <a:p>
            <a:endParaRPr/>
          </a:p>
        </p:txBody>
      </p:sp>
      <p:grpSp>
        <p:nvGrpSpPr>
          <p:cNvPr id="34" name="Google Shape;34;p4"/>
          <p:cNvGrpSpPr/>
          <p:nvPr/>
        </p:nvGrpSpPr>
        <p:grpSpPr>
          <a:xfrm>
            <a:off x="691800" y="523400"/>
            <a:ext cx="10808400" cy="5811200"/>
            <a:chOff x="518850" y="392550"/>
            <a:chExt cx="8106300" cy="4358400"/>
          </a:xfrm>
        </p:grpSpPr>
        <p:grpSp>
          <p:nvGrpSpPr>
            <p:cNvPr id="35" name="Google Shape;35;p4"/>
            <p:cNvGrpSpPr/>
            <p:nvPr/>
          </p:nvGrpSpPr>
          <p:grpSpPr>
            <a:xfrm>
              <a:off x="518850" y="392550"/>
              <a:ext cx="8106300" cy="396000"/>
              <a:chOff x="518850" y="385283"/>
              <a:chExt cx="8106300" cy="396000"/>
            </a:xfrm>
          </p:grpSpPr>
          <p:cxnSp>
            <p:nvCxnSpPr>
              <p:cNvPr id="36" name="Google Shape;36;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38" name="Google Shape;38;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39" name="Google Shape;39;p4"/>
            <p:cNvGrpSpPr/>
            <p:nvPr/>
          </p:nvGrpSpPr>
          <p:grpSpPr>
            <a:xfrm rot="10800000">
              <a:off x="518850" y="4354950"/>
              <a:ext cx="8106300" cy="396000"/>
              <a:chOff x="518850" y="385283"/>
              <a:chExt cx="8106300" cy="396000"/>
            </a:xfrm>
          </p:grpSpPr>
          <p:cxnSp>
            <p:nvCxnSpPr>
              <p:cNvPr id="40" name="Google Shape;40;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42" name="Google Shape;42;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43" name="Google Shape;43;p4"/>
          <p:cNvSpPr txBox="1">
            <a:spLocks noGrp="1"/>
          </p:cNvSpPr>
          <p:nvPr>
            <p:ph type="title"/>
          </p:nvPr>
        </p:nvSpPr>
        <p:spPr>
          <a:xfrm>
            <a:off x="960000" y="722233"/>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36858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432D5-983D-60E8-6813-44DA263786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83F7D2-256B-ADAF-4D3C-9F9E7EFE184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4DA470-34E1-3A6D-27DA-A7D3BD3C6DCF}"/>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2977B31D-BB5E-8C93-6723-09044ED75A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1F81B5-8E72-1836-53FD-BDA2C101CDBD}"/>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76234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32697-E3F2-B17A-7880-7451191BAC5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873864-C6C3-CB7D-63DC-005B036D1B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EE6B737-9BF5-BA34-2D69-F4B898A47A88}"/>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B0FE761F-761F-07CB-2416-5A4D170770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0C80B1-D5C9-6A5E-5858-6ED41C06BB3A}"/>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196546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2EB20-000F-7BEB-2233-F64A675850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D05BA5-8797-6653-4EC6-379C39B0AEE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8759B7-50D4-3927-3A94-3631330FCFB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F06C63-D2D3-1FD8-AFFE-B136A474D532}"/>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D361D030-3DED-35A3-AD09-1CA4CAF428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CD87E5-BC71-A50B-C397-1DABDEFC845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9090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60FE9-0197-F0EC-AF01-860565146D8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5B3DB6-2ED8-1C3E-2F7E-C9AC2D1C2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44A16E-AAFE-3923-2E73-36265BC2A8A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40EC9EB-3721-9720-9B6C-680B9091F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97D829-9292-B743-9564-E8CEF01DAB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D9CF8B-89F4-C385-47DF-EEDDE9C6EB8F}"/>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8" name="Espace réservé du pied de page 7">
            <a:extLst>
              <a:ext uri="{FF2B5EF4-FFF2-40B4-BE49-F238E27FC236}">
                <a16:creationId xmlns:a16="http://schemas.microsoft.com/office/drawing/2014/main" id="{F3A9BACA-4B37-57B7-C2B4-CC297FB0EA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0976A4D-3005-8ED7-64F7-60089483C41C}"/>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73089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283A2-1B71-7710-0ED3-097A9980DA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F435AEF-7A8D-1262-41C3-F4CD1CA13C3A}"/>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4" name="Espace réservé du pied de page 3">
            <a:extLst>
              <a:ext uri="{FF2B5EF4-FFF2-40B4-BE49-F238E27FC236}">
                <a16:creationId xmlns:a16="http://schemas.microsoft.com/office/drawing/2014/main" id="{57A6AE45-BCAA-D9D8-FE20-E10142C1380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2F7E7E-A402-13F8-8AA9-1E3797993CB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385514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AE6BD1-9105-B783-9B76-A29F9144CFD5}"/>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3" name="Espace réservé du pied de page 2">
            <a:extLst>
              <a:ext uri="{FF2B5EF4-FFF2-40B4-BE49-F238E27FC236}">
                <a16:creationId xmlns:a16="http://schemas.microsoft.com/office/drawing/2014/main" id="{1D21984D-29F2-E820-988D-219081446D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AFCE01-0E6D-31CC-D27E-076B88331863}"/>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3260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A765B-B324-9D4E-2BCB-68DE2D0D08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E28C43-1EC3-D7F4-E593-225CA6080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AECCEA-8595-470A-D669-E01F200A2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1E3C48-13EB-89CB-065B-8FC84CC6D0AE}"/>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2E7740AF-160B-32E6-9DE4-050282793D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E9A78C-880A-CF70-75C8-AA90C4267549}"/>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30398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6038A-5435-0FDF-AAB8-3E6BEB20A1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FD4B647-FE70-CA9B-1E48-5D50EB90E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4E031F-CA8F-FFC7-A4AE-8EDE510B4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5492600-8047-1764-0014-840F03113235}"/>
              </a:ext>
            </a:extLst>
          </p:cNvPr>
          <p:cNvSpPr>
            <a:spLocks noGrp="1"/>
          </p:cNvSpPr>
          <p:nvPr>
            <p:ph type="dt" sz="half" idx="10"/>
          </p:nvPr>
        </p:nvSpPr>
        <p:spPr/>
        <p:txBody>
          <a:bodyPr/>
          <a:lstStyle/>
          <a:p>
            <a:fld id="{FF4949F3-F976-458E-889E-9E63E3A6688F}"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CD1E3687-0049-F5A5-5A61-9668613B37D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84CC27-D9DC-B857-64E9-AB17EE11753C}"/>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74805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CCC64D-7985-A807-5040-6E3476CDAE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9A22DC6-95A3-272E-EB42-6AFB7017F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7BAA08-4D2A-AA6F-F8A3-9FF43719A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4949F3-F976-458E-889E-9E63E3A6688F}"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0ED3FB9D-E643-EBBD-E12A-B3B669AD0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FC9D0D-478F-768F-5C66-290F613A3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AD7436-ADBA-43B7-9370-5627ADE4336A}" type="slidenum">
              <a:rPr lang="fr-FR" smtClean="0"/>
              <a:t>‹N°›</a:t>
            </a:fld>
            <a:endParaRPr lang="fr-FR"/>
          </a:p>
        </p:txBody>
      </p:sp>
    </p:spTree>
    <p:extLst>
      <p:ext uri="{BB962C8B-B14F-4D97-AF65-F5344CB8AC3E}">
        <p14:creationId xmlns:p14="http://schemas.microsoft.com/office/powerpoint/2010/main" val="254832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1.jp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2" name="Picture 2" descr="Offre internet rapido | Tunisie Telecom e-shop">
            <a:extLst>
              <a:ext uri="{FF2B5EF4-FFF2-40B4-BE49-F238E27FC236}">
                <a16:creationId xmlns:a16="http://schemas.microsoft.com/office/drawing/2014/main" id="{1D88DB25-2F35-9B94-4798-5E7325669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926" y="652263"/>
            <a:ext cx="2473947" cy="160496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EF92B25-F624-DD30-E530-176139A2195E}"/>
              </a:ext>
            </a:extLst>
          </p:cNvPr>
          <p:cNvSpPr txBox="1"/>
          <p:nvPr/>
        </p:nvSpPr>
        <p:spPr>
          <a:xfrm>
            <a:off x="2377761" y="2312337"/>
            <a:ext cx="7534275" cy="1354217"/>
          </a:xfrm>
          <a:prstGeom prst="rect">
            <a:avLst/>
          </a:prstGeom>
          <a:noFill/>
        </p:spPr>
        <p:txBody>
          <a:bodyPr wrap="square" rtlCol="0">
            <a:spAutoFit/>
          </a:bodyPr>
          <a:lstStyle/>
          <a:p>
            <a:pPr algn="ctr"/>
            <a:endParaRPr lang="fr-FR" dirty="0"/>
          </a:p>
          <a:p>
            <a:pPr algn="ctr"/>
            <a:r>
              <a:rPr lang="fr-FR" sz="3200" b="1" dirty="0">
                <a:solidFill>
                  <a:schemeClr val="bg2">
                    <a:lumMod val="25000"/>
                  </a:schemeClr>
                </a:solidFill>
                <a:latin typeface="Aptos Display" panose="020B0004020202020204" pitchFamily="34" charset="0"/>
              </a:rPr>
              <a:t>Benchmarking des services radio – Mission Autoroute Tunis-Sfax</a:t>
            </a:r>
          </a:p>
        </p:txBody>
      </p:sp>
      <p:sp>
        <p:nvSpPr>
          <p:cNvPr id="4" name="ZoneTexte 3">
            <a:extLst>
              <a:ext uri="{FF2B5EF4-FFF2-40B4-BE49-F238E27FC236}">
                <a16:creationId xmlns:a16="http://schemas.microsoft.com/office/drawing/2014/main" id="{C875DB44-896B-0457-2713-4EF276DCC059}"/>
              </a:ext>
            </a:extLst>
          </p:cNvPr>
          <p:cNvSpPr txBox="1"/>
          <p:nvPr/>
        </p:nvSpPr>
        <p:spPr>
          <a:xfrm>
            <a:off x="4523574" y="4288536"/>
            <a:ext cx="2578608" cy="369332"/>
          </a:xfrm>
          <a:prstGeom prst="rect">
            <a:avLst/>
          </a:prstGeom>
          <a:noFill/>
        </p:spPr>
        <p:txBody>
          <a:bodyPr wrap="square" rtlCol="0">
            <a:spAutoFit/>
          </a:bodyPr>
          <a:lstStyle/>
          <a:p>
            <a:pPr algn="ctr"/>
            <a:r>
              <a:rPr lang="fr-FR" spc="-10" dirty="0">
                <a:solidFill>
                  <a:srgbClr val="414141"/>
                </a:solidFill>
                <a:latin typeface="Verdana"/>
              </a:rPr>
              <a:t>Janvier-Février 2026</a:t>
            </a:r>
          </a:p>
        </p:txBody>
      </p:sp>
      <p:sp>
        <p:nvSpPr>
          <p:cNvPr id="5" name="ZoneTexte 4">
            <a:extLst>
              <a:ext uri="{FF2B5EF4-FFF2-40B4-BE49-F238E27FC236}">
                <a16:creationId xmlns:a16="http://schemas.microsoft.com/office/drawing/2014/main" id="{6614B088-19DB-8C30-A730-E21C454B9DAE}"/>
              </a:ext>
            </a:extLst>
          </p:cNvPr>
          <p:cNvSpPr txBox="1"/>
          <p:nvPr/>
        </p:nvSpPr>
        <p:spPr>
          <a:xfrm>
            <a:off x="4140175" y="4657868"/>
            <a:ext cx="3911650" cy="523220"/>
          </a:xfrm>
          <a:prstGeom prst="rect">
            <a:avLst/>
          </a:prstGeom>
          <a:noFill/>
        </p:spPr>
        <p:txBody>
          <a:bodyPr wrap="square" rtlCol="0">
            <a:spAutoFit/>
          </a:bodyPr>
          <a:lstStyle/>
          <a:p>
            <a:r>
              <a:rPr lang="fr-FR" sz="2800" b="0" i="0" u="none" strike="noStrike" baseline="0" dirty="0">
                <a:solidFill>
                  <a:srgbClr val="000000"/>
                </a:solidFill>
                <a:latin typeface="Verdana" panose="020B0604030504040204" pitchFamily="34" charset="0"/>
              </a:rPr>
              <a:t> </a:t>
            </a:r>
            <a:r>
              <a:rPr lang="fr-FR" b="1" spc="-10" dirty="0">
                <a:solidFill>
                  <a:srgbClr val="414141"/>
                </a:solidFill>
                <a:latin typeface="Verdana"/>
              </a:rPr>
              <a:t>Benchmark effectué par </a:t>
            </a:r>
          </a:p>
        </p:txBody>
      </p:sp>
      <p:pic>
        <p:nvPicPr>
          <p:cNvPr id="13" name="Picture 4" descr="Telcotec Tunisie | LinkedIn">
            <a:extLst>
              <a:ext uri="{FF2B5EF4-FFF2-40B4-BE49-F238E27FC236}">
                <a16:creationId xmlns:a16="http://schemas.microsoft.com/office/drawing/2014/main" id="{75DAB3C2-49B8-6A4A-98CD-3D1CBCC44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052" y="5181088"/>
            <a:ext cx="1216152" cy="1100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F547-F7B7-23D4-167C-C7B8F9AB5207}"/>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BEC8A6E-2C1B-9EAA-2CF7-7500448AC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29AF6BB-2140-0D91-1F70-6C5D6691B5D6}"/>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62819372-DAC9-9BA5-673E-9BB08EF452CE}"/>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INT: Classement par délégation </a:t>
            </a:r>
            <a:endParaRPr lang="fr-FR" sz="2800" dirty="0"/>
          </a:p>
        </p:txBody>
      </p:sp>
      <p:sp>
        <p:nvSpPr>
          <p:cNvPr id="2" name="ZoneTexte 1">
            <a:extLst>
              <a:ext uri="{FF2B5EF4-FFF2-40B4-BE49-F238E27FC236}">
                <a16:creationId xmlns:a16="http://schemas.microsoft.com/office/drawing/2014/main" id="{CB969972-133B-DE7F-262D-DA9C963A99FB}"/>
              </a:ext>
            </a:extLst>
          </p:cNvPr>
          <p:cNvSpPr txBox="1"/>
          <p:nvPr/>
        </p:nvSpPr>
        <p:spPr>
          <a:xfrm>
            <a:off x="431314" y="1179702"/>
            <a:ext cx="11371909" cy="861774"/>
          </a:xfrm>
          <a:prstGeom prst="rect">
            <a:avLst/>
          </a:prstGeom>
          <a:noFill/>
        </p:spPr>
        <p:txBody>
          <a:bodyPr wrap="square">
            <a:spAutoFit/>
          </a:bodyPr>
          <a:lstStyle/>
          <a:p>
            <a:pPr marL="171450" indent="-171450" algn="l">
              <a:buClr>
                <a:schemeClr val="tx1">
                  <a:lumMod val="65000"/>
                  <a:lumOff val="35000"/>
                </a:schemeClr>
              </a:buClr>
              <a:buFont typeface="Wingdings" panose="05000000000000000000" pitchFamily="2" charset="2"/>
              <a:buChar char="Ø"/>
            </a:pPr>
            <a:endParaRPr lang="fr-FR" sz="1400" b="0" i="0" u="none" strike="noStrike" baseline="0" dirty="0">
              <a:solidFill>
                <a:srgbClr val="000000"/>
              </a:solidFill>
              <a:latin typeface="Verdana" panose="020B0604030504040204" pitchFamily="34" charset="0"/>
            </a:endParaRPr>
          </a:p>
          <a:p>
            <a:pPr marL="285750" indent="-285750">
              <a:buClr>
                <a:schemeClr val="tx1">
                  <a:lumMod val="65000"/>
                  <a:lumOff val="35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Selon la méthodologie de l’INT, …. occupe la 1ère place pour le classement par délégation. </a:t>
            </a:r>
          </a:p>
          <a:p>
            <a:pPr>
              <a:buClr>
                <a:schemeClr val="tx1">
                  <a:lumMod val="65000"/>
                  <a:lumOff val="35000"/>
                </a:schemeClr>
              </a:buClr>
            </a:pPr>
            <a:r>
              <a:rPr lang="fr-FR" dirty="0">
                <a:solidFill>
                  <a:schemeClr val="bg2">
                    <a:lumMod val="25000"/>
                  </a:schemeClr>
                </a:solidFill>
                <a:latin typeface="Aptos Display" panose="020B0004020202020204" pitchFamily="34" charset="0"/>
              </a:rPr>
              <a:t>… se place en 2ème position</a:t>
            </a:r>
          </a:p>
        </p:txBody>
      </p:sp>
    </p:spTree>
    <p:extLst>
      <p:ext uri="{BB962C8B-B14F-4D97-AF65-F5344CB8AC3E}">
        <p14:creationId xmlns:p14="http://schemas.microsoft.com/office/powerpoint/2010/main" val="202150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602ADE75-DDE1-DEFF-D43D-AD12EE60F848}"/>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BF779FEB-0345-A8CB-7E23-72DD652B9568}"/>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F2453001-A76A-6132-AF7C-11C44FD12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33A0873B-4673-D7C0-645A-BA4A79BE23DA}"/>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E6D1995C-2FBB-7994-13C8-E5DC78B9A8C5}"/>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8348B7C0-53D9-F81F-7339-68B3AD4B9B84}"/>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E30DEB76-B8A0-9E8A-0B7F-0D0DBA274774}"/>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C1939FC0-36C6-9A94-5E8E-74F73A622405}"/>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BC69FDD0-37D0-268A-E663-630402967684}"/>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D122ADC1-DFDC-992D-6354-F0782DBA8E5D}"/>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FBE441A9-683B-CD46-013A-C2A052CB6E76}"/>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E4791649-4702-F770-92A5-E6A96DDBD15B}"/>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F6C31643-1526-5E27-DDA2-4B2E2D061DBD}"/>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D11427B6-1668-1DA1-BDDA-FEE83FC1EAB0}"/>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D9083443-B871-9864-AB41-D5575A400C19}"/>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E44D9062-B4C9-B909-256B-07E6B1122F3C}"/>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94DA4FE4-F191-09A6-4AF8-5BAFA4EC8FC8}"/>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364CC950-2100-BDE5-5259-F7E29CA1F5BB}"/>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5EAF3C20-5ADE-31CE-3F8E-B75AB92123D7}"/>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31E6CB9B-DD67-B8E0-8C5A-46542F30CBC3}"/>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D43D15D7-708B-28A2-E0C6-1F3BCD7D3B40}"/>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4C2F524B-E4BF-0655-1877-BC9E490F1988}"/>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33142D84-B358-5516-766F-D9CD7D90D1C8}"/>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3AF85FD5-182C-0BE2-37C5-CB248C7B97B2}"/>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D873B32A-FE61-57E8-40DC-5810A9F968A4}"/>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A6782457-AAE8-EDE5-C0BF-65F03AE728CE}"/>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892AC0D6-437B-0AB9-E396-63288FACCEB0}"/>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DEF1027A-53B3-329B-3628-8AD40B03F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2D1D05A8-4E15-D6DF-584A-88B6EEBF1E2A}"/>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91BD2AA-7CDC-C8E9-9323-49CFE1336F5C}"/>
              </a:ext>
            </a:extLst>
          </p:cNvPr>
          <p:cNvSpPr txBox="1"/>
          <p:nvPr/>
        </p:nvSpPr>
        <p:spPr>
          <a:xfrm>
            <a:off x="3152380" y="2230120"/>
            <a:ext cx="6097554" cy="461665"/>
          </a:xfrm>
          <a:prstGeom prst="rect">
            <a:avLst/>
          </a:prstGeom>
          <a:noFill/>
        </p:spPr>
        <p:txBody>
          <a:bodyPr wrap="square">
            <a:spAutoFit/>
          </a:bodyPr>
          <a:lstStyle/>
          <a:p>
            <a:pPr marL="9525">
              <a:lnSpc>
                <a:spcPct val="100000"/>
              </a:lnSpc>
              <a:spcBef>
                <a:spcPts val="1270"/>
              </a:spcBef>
            </a:pPr>
            <a:r>
              <a:rPr lang="fr-FR" sz="2400" dirty="0">
                <a:solidFill>
                  <a:srgbClr val="414141"/>
                </a:solidFill>
                <a:latin typeface="Verdana"/>
              </a:rPr>
              <a:t>Résumé Benchmarking KPIs:</a:t>
            </a:r>
          </a:p>
        </p:txBody>
      </p:sp>
      <p:pic>
        <p:nvPicPr>
          <p:cNvPr id="3" name="Image 2" descr="Une image contenant noir, obscurité&#10;&#10;Le contenu généré par l’IA peut être incorrect.">
            <a:extLst>
              <a:ext uri="{FF2B5EF4-FFF2-40B4-BE49-F238E27FC236}">
                <a16:creationId xmlns:a16="http://schemas.microsoft.com/office/drawing/2014/main" id="{F3C709D3-9729-B173-A9C7-16A4DE431ED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4884" y="2228900"/>
            <a:ext cx="1828477" cy="1828477"/>
          </a:xfrm>
          <a:prstGeom prst="rect">
            <a:avLst/>
          </a:prstGeom>
        </p:spPr>
      </p:pic>
      <p:sp>
        <p:nvSpPr>
          <p:cNvPr id="5" name="ZoneTexte 4">
            <a:extLst>
              <a:ext uri="{FF2B5EF4-FFF2-40B4-BE49-F238E27FC236}">
                <a16:creationId xmlns:a16="http://schemas.microsoft.com/office/drawing/2014/main" id="{510D7274-25BB-C83E-B287-9C3887473661}"/>
              </a:ext>
            </a:extLst>
          </p:cNvPr>
          <p:cNvSpPr txBox="1"/>
          <p:nvPr/>
        </p:nvSpPr>
        <p:spPr>
          <a:xfrm>
            <a:off x="3530243" y="2800623"/>
            <a:ext cx="6097554" cy="1256754"/>
          </a:xfrm>
          <a:prstGeom prst="rect">
            <a:avLst/>
          </a:prstGeom>
          <a:noFill/>
        </p:spPr>
        <p:txBody>
          <a:bodyPr wrap="square">
            <a:spAutoFit/>
          </a:bodyPr>
          <a:lstStyle/>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Couverture Radio</a:t>
            </a:r>
          </a:p>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KPIs Voix</a:t>
            </a:r>
          </a:p>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KPIs Data</a:t>
            </a:r>
          </a:p>
        </p:txBody>
      </p:sp>
    </p:spTree>
    <p:extLst>
      <p:ext uri="{BB962C8B-B14F-4D97-AF65-F5344CB8AC3E}">
        <p14:creationId xmlns:p14="http://schemas.microsoft.com/office/powerpoint/2010/main" val="190365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8B01-3F8C-44B8-5AA0-C2D4B6C5ECF6}"/>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94A04156-0492-EF0D-E8F4-A90E94E2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F74DA970-E33B-A741-F906-9B670EE5222D}"/>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4082ADCE-F725-C22A-2AA9-994069BCD221}"/>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de la couverture</a:t>
            </a:r>
          </a:p>
        </p:txBody>
      </p:sp>
      <p:sp>
        <p:nvSpPr>
          <p:cNvPr id="2" name="ZoneTexte 1">
            <a:extLst>
              <a:ext uri="{FF2B5EF4-FFF2-40B4-BE49-F238E27FC236}">
                <a16:creationId xmlns:a16="http://schemas.microsoft.com/office/drawing/2014/main" id="{D8F6ED91-25D9-BEC5-1C18-0E216ECC194C}"/>
              </a:ext>
            </a:extLst>
          </p:cNvPr>
          <p:cNvSpPr txBox="1"/>
          <p:nvPr/>
        </p:nvSpPr>
        <p:spPr>
          <a:xfrm>
            <a:off x="136599" y="1512798"/>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sp>
        <p:nvSpPr>
          <p:cNvPr id="4" name="Rectangle : coins arrondis 3">
            <a:extLst>
              <a:ext uri="{FF2B5EF4-FFF2-40B4-BE49-F238E27FC236}">
                <a16:creationId xmlns:a16="http://schemas.microsoft.com/office/drawing/2014/main" id="{1F4FC477-A5EF-6E09-5F73-4429D7D6AE00}"/>
              </a:ext>
            </a:extLst>
          </p:cNvPr>
          <p:cNvSpPr/>
          <p:nvPr/>
        </p:nvSpPr>
        <p:spPr>
          <a:xfrm>
            <a:off x="306943" y="222541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2G</a:t>
            </a:r>
          </a:p>
        </p:txBody>
      </p:sp>
      <p:cxnSp>
        <p:nvCxnSpPr>
          <p:cNvPr id="9" name="Connecteur droit 8">
            <a:extLst>
              <a:ext uri="{FF2B5EF4-FFF2-40B4-BE49-F238E27FC236}">
                <a16:creationId xmlns:a16="http://schemas.microsoft.com/office/drawing/2014/main" id="{53EF023D-7FBE-DD8B-5B6F-3ECD08DB5CFE}"/>
              </a:ext>
            </a:extLst>
          </p:cNvPr>
          <p:cNvCxnSpPr/>
          <p:nvPr/>
        </p:nvCxnSpPr>
        <p:spPr>
          <a:xfrm>
            <a:off x="136605" y="1856085"/>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4F273725-4C01-DD72-609F-57A4FECAB669}"/>
              </a:ext>
            </a:extLst>
          </p:cNvPr>
          <p:cNvSpPr txBox="1"/>
          <p:nvPr/>
        </p:nvSpPr>
        <p:spPr>
          <a:xfrm>
            <a:off x="2764967" y="1512798"/>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11" name="Connecteur droit 10">
            <a:extLst>
              <a:ext uri="{FF2B5EF4-FFF2-40B4-BE49-F238E27FC236}">
                <a16:creationId xmlns:a16="http://schemas.microsoft.com/office/drawing/2014/main" id="{1D552225-B932-2577-56AA-40A967E8EB7C}"/>
              </a:ext>
            </a:extLst>
          </p:cNvPr>
          <p:cNvCxnSpPr>
            <a:cxnSpLocks/>
          </p:cNvCxnSpPr>
          <p:nvPr/>
        </p:nvCxnSpPr>
        <p:spPr>
          <a:xfrm>
            <a:off x="3063549" y="1882130"/>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068E5C64-5E83-8949-C0A4-4F175822ED46}"/>
              </a:ext>
            </a:extLst>
          </p:cNvPr>
          <p:cNvSpPr txBox="1"/>
          <p:nvPr/>
        </p:nvSpPr>
        <p:spPr>
          <a:xfrm>
            <a:off x="2359773" y="1979039"/>
            <a:ext cx="6281246"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Tunisie Telecom figure à la 1ère place en termes du moyen de couverture 2G</a:t>
            </a:r>
          </a:p>
        </p:txBody>
      </p:sp>
      <p:sp>
        <p:nvSpPr>
          <p:cNvPr id="16" name="ZoneTexte 15">
            <a:extLst>
              <a:ext uri="{FF2B5EF4-FFF2-40B4-BE49-F238E27FC236}">
                <a16:creationId xmlns:a16="http://schemas.microsoft.com/office/drawing/2014/main" id="{49E10E77-67C5-1CDE-B453-072A36A95D1E}"/>
              </a:ext>
            </a:extLst>
          </p:cNvPr>
          <p:cNvSpPr txBox="1"/>
          <p:nvPr/>
        </p:nvSpPr>
        <p:spPr>
          <a:xfrm>
            <a:off x="2451619" y="2305918"/>
            <a:ext cx="5360325"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TT assurent une bonne couverture 2G outdoor avec un taux de 99,98% des échantillons &gt; -87 dBm vs 49,64% orange </a:t>
            </a:r>
          </a:p>
        </p:txBody>
      </p:sp>
      <p:sp>
        <p:nvSpPr>
          <p:cNvPr id="17" name="Rectangle : coins arrondis 16">
            <a:extLst>
              <a:ext uri="{FF2B5EF4-FFF2-40B4-BE49-F238E27FC236}">
                <a16:creationId xmlns:a16="http://schemas.microsoft.com/office/drawing/2014/main" id="{9E7780C6-9409-15D0-7941-85859D2BCB1D}"/>
              </a:ext>
            </a:extLst>
          </p:cNvPr>
          <p:cNvSpPr/>
          <p:nvPr/>
        </p:nvSpPr>
        <p:spPr>
          <a:xfrm>
            <a:off x="306943" y="381950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3G</a:t>
            </a:r>
          </a:p>
        </p:txBody>
      </p:sp>
      <p:sp>
        <p:nvSpPr>
          <p:cNvPr id="20" name="ZoneTexte 19">
            <a:extLst>
              <a:ext uri="{FF2B5EF4-FFF2-40B4-BE49-F238E27FC236}">
                <a16:creationId xmlns:a16="http://schemas.microsoft.com/office/drawing/2014/main" id="{E5A8C27A-4798-DC18-D883-A9C7C69BF35D}"/>
              </a:ext>
            </a:extLst>
          </p:cNvPr>
          <p:cNvSpPr txBox="1"/>
          <p:nvPr/>
        </p:nvSpPr>
        <p:spPr>
          <a:xfrm>
            <a:off x="2451619" y="3507336"/>
            <a:ext cx="6097554" cy="307777"/>
          </a:xfrm>
          <a:prstGeom prst="rect">
            <a:avLst/>
          </a:prstGeom>
          <a:noFill/>
        </p:spPr>
        <p:txBody>
          <a:bodyPr wrap="square">
            <a:spAutoFit/>
          </a:bodyPr>
          <a:lstStyle/>
          <a:p>
            <a:r>
              <a:rPr lang="fr-FR" sz="1400" b="1" dirty="0" err="1">
                <a:solidFill>
                  <a:schemeClr val="bg2">
                    <a:lumMod val="25000"/>
                  </a:schemeClr>
                </a:solidFill>
                <a:latin typeface="Aptos Display" panose="020B0004020202020204" pitchFamily="34" charset="0"/>
              </a:rPr>
              <a:t>Ooredoo</a:t>
            </a:r>
            <a:r>
              <a:rPr lang="fr-FR" sz="1400" b="1" dirty="0">
                <a:solidFill>
                  <a:schemeClr val="bg2">
                    <a:lumMod val="25000"/>
                  </a:schemeClr>
                </a:solidFill>
                <a:latin typeface="Aptos Display" panose="020B0004020202020204" pitchFamily="34" charset="0"/>
              </a:rPr>
              <a:t> figure à la 1ère place en termes du moyen de couverture 3G</a:t>
            </a:r>
          </a:p>
        </p:txBody>
      </p:sp>
      <p:sp>
        <p:nvSpPr>
          <p:cNvPr id="22" name="ZoneTexte 21">
            <a:extLst>
              <a:ext uri="{FF2B5EF4-FFF2-40B4-BE49-F238E27FC236}">
                <a16:creationId xmlns:a16="http://schemas.microsoft.com/office/drawing/2014/main" id="{1182E2CE-8CC7-48B7-0F89-66160D2E9276}"/>
              </a:ext>
            </a:extLst>
          </p:cNvPr>
          <p:cNvSpPr txBox="1"/>
          <p:nvPr/>
        </p:nvSpPr>
        <p:spPr>
          <a:xfrm>
            <a:off x="2451619" y="3815113"/>
            <a:ext cx="5610030" cy="738664"/>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Les trois opérateurs TT, OO, OR assurent une couverture outdoor comparables avec des taux des échantillons &gt; -90 dbm respectivement TT 99,69 %, 99,59 %, 99,74 % </a:t>
            </a:r>
          </a:p>
        </p:txBody>
      </p:sp>
      <p:sp>
        <p:nvSpPr>
          <p:cNvPr id="23" name="Rectangle : coins arrondis 22">
            <a:extLst>
              <a:ext uri="{FF2B5EF4-FFF2-40B4-BE49-F238E27FC236}">
                <a16:creationId xmlns:a16="http://schemas.microsoft.com/office/drawing/2014/main" id="{C94B223B-279E-E9C2-73BC-FE507AC0D791}"/>
              </a:ext>
            </a:extLst>
          </p:cNvPr>
          <p:cNvSpPr/>
          <p:nvPr/>
        </p:nvSpPr>
        <p:spPr>
          <a:xfrm>
            <a:off x="346035" y="535784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4G</a:t>
            </a:r>
          </a:p>
        </p:txBody>
      </p:sp>
      <p:sp>
        <p:nvSpPr>
          <p:cNvPr id="24" name="ZoneTexte 23">
            <a:extLst>
              <a:ext uri="{FF2B5EF4-FFF2-40B4-BE49-F238E27FC236}">
                <a16:creationId xmlns:a16="http://schemas.microsoft.com/office/drawing/2014/main" id="{0A104CED-3DAD-F3A1-2B75-3203F18F25F5}"/>
              </a:ext>
            </a:extLst>
          </p:cNvPr>
          <p:cNvSpPr txBox="1"/>
          <p:nvPr/>
        </p:nvSpPr>
        <p:spPr>
          <a:xfrm>
            <a:off x="2451619" y="5037425"/>
            <a:ext cx="6097554" cy="307777"/>
          </a:xfrm>
          <a:prstGeom prst="rect">
            <a:avLst/>
          </a:prstGeom>
          <a:noFill/>
        </p:spPr>
        <p:txBody>
          <a:bodyPr wrap="square">
            <a:spAutoFit/>
          </a:bodyPr>
          <a:lstStyle/>
          <a:p>
            <a:r>
              <a:rPr lang="fr-FR" sz="1400" b="1" dirty="0" err="1">
                <a:solidFill>
                  <a:schemeClr val="bg2">
                    <a:lumMod val="25000"/>
                  </a:schemeClr>
                </a:solidFill>
                <a:latin typeface="Aptos Display" panose="020B0004020202020204" pitchFamily="34" charset="0"/>
              </a:rPr>
              <a:t>Ooredoo</a:t>
            </a:r>
            <a:r>
              <a:rPr lang="fr-FR" sz="1400" b="1" dirty="0">
                <a:solidFill>
                  <a:schemeClr val="bg2">
                    <a:lumMod val="25000"/>
                  </a:schemeClr>
                </a:solidFill>
                <a:latin typeface="Aptos Display" panose="020B0004020202020204" pitchFamily="34" charset="0"/>
              </a:rPr>
              <a:t> figure à la 1ère place en termes du moyen de couverture 4G</a:t>
            </a:r>
          </a:p>
        </p:txBody>
      </p:sp>
      <p:sp>
        <p:nvSpPr>
          <p:cNvPr id="26" name="ZoneTexte 25">
            <a:extLst>
              <a:ext uri="{FF2B5EF4-FFF2-40B4-BE49-F238E27FC236}">
                <a16:creationId xmlns:a16="http://schemas.microsoft.com/office/drawing/2014/main" id="{3301CCF2-A946-E539-4047-C1A5F3BEEE50}"/>
              </a:ext>
            </a:extLst>
          </p:cNvPr>
          <p:cNvSpPr txBox="1"/>
          <p:nvPr/>
        </p:nvSpPr>
        <p:spPr>
          <a:xfrm>
            <a:off x="2451619" y="5357848"/>
            <a:ext cx="5610030" cy="738664"/>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La couverture 4G Outdoor est comparable pour les trois opérateurs : TT 54,39% des échantillons &gt; -100dBm vs 99,11% Ooreddoo et 98,33% Orange.</a:t>
            </a:r>
          </a:p>
        </p:txBody>
      </p:sp>
      <p:sp>
        <p:nvSpPr>
          <p:cNvPr id="27" name="Flèche : chevron 26">
            <a:extLst>
              <a:ext uri="{FF2B5EF4-FFF2-40B4-BE49-F238E27FC236}">
                <a16:creationId xmlns:a16="http://schemas.microsoft.com/office/drawing/2014/main" id="{BAD6B3BF-D784-9281-CF8C-0742B8CE1FF0}"/>
              </a:ext>
            </a:extLst>
          </p:cNvPr>
          <p:cNvSpPr/>
          <p:nvPr/>
        </p:nvSpPr>
        <p:spPr>
          <a:xfrm>
            <a:off x="1713479" y="219186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Flèche : chevron 27">
            <a:extLst>
              <a:ext uri="{FF2B5EF4-FFF2-40B4-BE49-F238E27FC236}">
                <a16:creationId xmlns:a16="http://schemas.microsoft.com/office/drawing/2014/main" id="{3079D551-2B30-8802-E02E-6335BEC1DDFE}"/>
              </a:ext>
            </a:extLst>
          </p:cNvPr>
          <p:cNvSpPr/>
          <p:nvPr/>
        </p:nvSpPr>
        <p:spPr>
          <a:xfrm>
            <a:off x="1700796" y="3785958"/>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Flèche : chevron 28">
            <a:extLst>
              <a:ext uri="{FF2B5EF4-FFF2-40B4-BE49-F238E27FC236}">
                <a16:creationId xmlns:a16="http://schemas.microsoft.com/office/drawing/2014/main" id="{72336C7B-6D49-F665-22EA-C1FCCC46287D}"/>
              </a:ext>
            </a:extLst>
          </p:cNvPr>
          <p:cNvSpPr/>
          <p:nvPr/>
        </p:nvSpPr>
        <p:spPr>
          <a:xfrm>
            <a:off x="1700796" y="531496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3" name="Chart 1">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4159241050"/>
              </p:ext>
            </p:extLst>
          </p:nvPr>
        </p:nvGraphicFramePr>
        <p:xfrm>
          <a:off x="8214183" y="1611056"/>
          <a:ext cx="3949690" cy="16445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3">
            <a:extLst>
              <a:ext uri="{FF2B5EF4-FFF2-40B4-BE49-F238E27FC236}">
                <a16:creationId xmlns:a16="http://schemas.microsoft.com/office/drawing/2014/main" id="{2BF09966-DE17-4B41-90B9-48782961A2BA}"/>
              </a:ext>
            </a:extLst>
          </p:cNvPr>
          <p:cNvGraphicFramePr>
            <a:graphicFrameLocks/>
          </p:cNvGraphicFramePr>
          <p:nvPr>
            <p:extLst>
              <p:ext uri="{D42A27DB-BD31-4B8C-83A1-F6EECF244321}">
                <p14:modId xmlns:p14="http://schemas.microsoft.com/office/powerpoint/2010/main" val="982360398"/>
              </p:ext>
            </p:extLst>
          </p:nvPr>
        </p:nvGraphicFramePr>
        <p:xfrm>
          <a:off x="8160932" y="3177205"/>
          <a:ext cx="4031068" cy="15735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26">
            <a:extLst>
              <a:ext uri="{FF2B5EF4-FFF2-40B4-BE49-F238E27FC236}">
                <a16:creationId xmlns:a16="http://schemas.microsoft.com/office/drawing/2014/main" id="{00000000-0008-0000-0D00-00001B000000}"/>
              </a:ext>
            </a:extLst>
          </p:cNvPr>
          <p:cNvGraphicFramePr>
            <a:graphicFrameLocks/>
          </p:cNvGraphicFramePr>
          <p:nvPr>
            <p:extLst>
              <p:ext uri="{D42A27DB-BD31-4B8C-83A1-F6EECF244321}">
                <p14:modId xmlns:p14="http://schemas.microsoft.com/office/powerpoint/2010/main" val="3393891919"/>
              </p:ext>
            </p:extLst>
          </p:nvPr>
        </p:nvGraphicFramePr>
        <p:xfrm>
          <a:off x="8160932" y="4750727"/>
          <a:ext cx="4031068" cy="191427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282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022F-53F2-A212-930B-86AEBFD30B2A}"/>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867A251-B09F-5F2C-A4F3-975776310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17F0DB43-F9A9-612C-5C78-4C9411A79630}"/>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5266F72E-7D87-A526-D127-2578CCC081DA}"/>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KPIs voix 2G/3G</a:t>
            </a:r>
          </a:p>
        </p:txBody>
      </p:sp>
      <p:sp>
        <p:nvSpPr>
          <p:cNvPr id="2" name="Rectangle : coins arrondis 1">
            <a:extLst>
              <a:ext uri="{FF2B5EF4-FFF2-40B4-BE49-F238E27FC236}">
                <a16:creationId xmlns:a16="http://schemas.microsoft.com/office/drawing/2014/main" id="{23D13CA3-CCFF-31CC-02F0-05685F555415}"/>
              </a:ext>
            </a:extLst>
          </p:cNvPr>
          <p:cNvSpPr/>
          <p:nvPr/>
        </p:nvSpPr>
        <p:spPr>
          <a:xfrm>
            <a:off x="183254" y="2199373"/>
            <a:ext cx="1542910" cy="4436640"/>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2G/3G/CSFB</a:t>
            </a:r>
          </a:p>
        </p:txBody>
      </p:sp>
      <p:sp>
        <p:nvSpPr>
          <p:cNvPr id="3" name="ZoneTexte 2">
            <a:extLst>
              <a:ext uri="{FF2B5EF4-FFF2-40B4-BE49-F238E27FC236}">
                <a16:creationId xmlns:a16="http://schemas.microsoft.com/office/drawing/2014/main" id="{26217403-0500-23D8-0685-648E844DFD0B}"/>
              </a:ext>
            </a:extLst>
          </p:cNvPr>
          <p:cNvSpPr txBox="1"/>
          <p:nvPr/>
        </p:nvSpPr>
        <p:spPr>
          <a:xfrm>
            <a:off x="136599" y="1512798"/>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cxnSp>
        <p:nvCxnSpPr>
          <p:cNvPr id="4" name="Connecteur droit 3">
            <a:extLst>
              <a:ext uri="{FF2B5EF4-FFF2-40B4-BE49-F238E27FC236}">
                <a16:creationId xmlns:a16="http://schemas.microsoft.com/office/drawing/2014/main" id="{6569971C-E390-3244-3424-6347CDF7C08C}"/>
              </a:ext>
            </a:extLst>
          </p:cNvPr>
          <p:cNvCxnSpPr/>
          <p:nvPr/>
        </p:nvCxnSpPr>
        <p:spPr>
          <a:xfrm>
            <a:off x="136605" y="1856085"/>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6448F4B5-5DCA-305D-89B3-4B0DA0787BC2}"/>
              </a:ext>
            </a:extLst>
          </p:cNvPr>
          <p:cNvSpPr txBox="1"/>
          <p:nvPr/>
        </p:nvSpPr>
        <p:spPr>
          <a:xfrm>
            <a:off x="2764967" y="1512798"/>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7" name="Connecteur droit 6">
            <a:extLst>
              <a:ext uri="{FF2B5EF4-FFF2-40B4-BE49-F238E27FC236}">
                <a16:creationId xmlns:a16="http://schemas.microsoft.com/office/drawing/2014/main" id="{6EF122CA-8084-6001-B951-9AF9261C2405}"/>
              </a:ext>
            </a:extLst>
          </p:cNvPr>
          <p:cNvCxnSpPr>
            <a:cxnSpLocks/>
          </p:cNvCxnSpPr>
          <p:nvPr/>
        </p:nvCxnSpPr>
        <p:spPr>
          <a:xfrm>
            <a:off x="3063549" y="1882130"/>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lèche : chevron 7">
            <a:extLst>
              <a:ext uri="{FF2B5EF4-FFF2-40B4-BE49-F238E27FC236}">
                <a16:creationId xmlns:a16="http://schemas.microsoft.com/office/drawing/2014/main" id="{6C7D96D7-D98D-7B03-C2EF-290878E9CF88}"/>
              </a:ext>
            </a:extLst>
          </p:cNvPr>
          <p:cNvSpPr/>
          <p:nvPr/>
        </p:nvSpPr>
        <p:spPr>
          <a:xfrm>
            <a:off x="1956076" y="2397379"/>
            <a:ext cx="329925" cy="4040628"/>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D32E7DB5-9EE6-1F1B-BF2A-92AB74D068A5}"/>
              </a:ext>
            </a:extLst>
          </p:cNvPr>
          <p:cNvSpPr txBox="1"/>
          <p:nvPr/>
        </p:nvSpPr>
        <p:spPr>
          <a:xfrm>
            <a:off x="2525484" y="2089602"/>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Accessibilité (CSSR):</a:t>
            </a:r>
          </a:p>
        </p:txBody>
      </p:sp>
      <p:sp>
        <p:nvSpPr>
          <p:cNvPr id="12" name="ZoneTexte 11">
            <a:extLst>
              <a:ext uri="{FF2B5EF4-FFF2-40B4-BE49-F238E27FC236}">
                <a16:creationId xmlns:a16="http://schemas.microsoft.com/office/drawing/2014/main" id="{6520A87B-7C95-65F1-F1B1-E03CF53652B3}"/>
              </a:ext>
            </a:extLst>
          </p:cNvPr>
          <p:cNvSpPr txBox="1"/>
          <p:nvPr/>
        </p:nvSpPr>
        <p:spPr>
          <a:xfrm>
            <a:off x="2689487" y="2433625"/>
            <a:ext cx="5994916"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orange se classe en 1ère place en terme du taux de succès d'établissement d'appel (96,58%) vs (98,73%) TT vs (98,08%) Ooredoo</a:t>
            </a:r>
          </a:p>
        </p:txBody>
      </p:sp>
      <p:sp>
        <p:nvSpPr>
          <p:cNvPr id="14" name="ZoneTexte 13">
            <a:extLst>
              <a:ext uri="{FF2B5EF4-FFF2-40B4-BE49-F238E27FC236}">
                <a16:creationId xmlns:a16="http://schemas.microsoft.com/office/drawing/2014/main" id="{D7A03939-F7AC-9FE3-BD1F-8F42CAF18B53}"/>
              </a:ext>
            </a:extLst>
          </p:cNvPr>
          <p:cNvSpPr txBox="1"/>
          <p:nvPr/>
        </p:nvSpPr>
        <p:spPr>
          <a:xfrm>
            <a:off x="2496030" y="3034278"/>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Call setup time:</a:t>
            </a:r>
          </a:p>
        </p:txBody>
      </p:sp>
      <p:sp>
        <p:nvSpPr>
          <p:cNvPr id="16" name="ZoneTexte 15">
            <a:extLst>
              <a:ext uri="{FF2B5EF4-FFF2-40B4-BE49-F238E27FC236}">
                <a16:creationId xmlns:a16="http://schemas.microsoft.com/office/drawing/2014/main" id="{E984F7C2-0BB3-0FF6-BA7D-DFCF5CC7B62E}"/>
              </a:ext>
            </a:extLst>
          </p:cNvPr>
          <p:cNvSpPr txBox="1"/>
          <p:nvPr/>
        </p:nvSpPr>
        <p:spPr>
          <a:xfrm>
            <a:off x="2649984" y="3296865"/>
            <a:ext cx="5994917"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présente le plus élevé Call setup Time de 6,06s vs </a:t>
            </a:r>
            <a:r>
              <a:rPr lang="fr-FR" sz="1400" dirty="0" err="1">
                <a:solidFill>
                  <a:schemeClr val="bg2">
                    <a:lumMod val="25000"/>
                  </a:schemeClr>
                </a:solidFill>
                <a:latin typeface="Aptos Display" panose="020B0004020202020204" pitchFamily="34" charset="0"/>
              </a:rPr>
              <a:t>Ooredoo</a:t>
            </a:r>
            <a:r>
              <a:rPr lang="fr-FR" sz="1400" dirty="0">
                <a:solidFill>
                  <a:schemeClr val="bg2">
                    <a:lumMod val="25000"/>
                  </a:schemeClr>
                </a:solidFill>
                <a:latin typeface="Aptos Display" panose="020B0004020202020204" pitchFamily="34" charset="0"/>
              </a:rPr>
              <a:t> 2,29s et Orange 4,92s.</a:t>
            </a:r>
          </a:p>
        </p:txBody>
      </p:sp>
      <p:sp>
        <p:nvSpPr>
          <p:cNvPr id="20" name="ZoneTexte 19">
            <a:extLst>
              <a:ext uri="{FF2B5EF4-FFF2-40B4-BE49-F238E27FC236}">
                <a16:creationId xmlns:a16="http://schemas.microsoft.com/office/drawing/2014/main" id="{064111F9-F84C-7AF2-4E08-B173F10ED06D}"/>
              </a:ext>
            </a:extLst>
          </p:cNvPr>
          <p:cNvSpPr txBox="1"/>
          <p:nvPr/>
        </p:nvSpPr>
        <p:spPr>
          <a:xfrm>
            <a:off x="2496030" y="3825065"/>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Call Drop Rate (CDR):</a:t>
            </a:r>
          </a:p>
        </p:txBody>
      </p:sp>
      <p:sp>
        <p:nvSpPr>
          <p:cNvPr id="22" name="ZoneTexte 21">
            <a:extLst>
              <a:ext uri="{FF2B5EF4-FFF2-40B4-BE49-F238E27FC236}">
                <a16:creationId xmlns:a16="http://schemas.microsoft.com/office/drawing/2014/main" id="{1453AB54-089D-C4A4-4E99-DAF01876ED4E}"/>
              </a:ext>
            </a:extLst>
          </p:cNvPr>
          <p:cNvSpPr txBox="1"/>
          <p:nvPr/>
        </p:nvSpPr>
        <p:spPr>
          <a:xfrm>
            <a:off x="2638399" y="4098080"/>
            <a:ext cx="5942122" cy="738664"/>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Tunisie Telecom se positionne en 1ère place en termes du taux de coupure d’appel. Le CDR est de 0,79% pour TT, 1,16% pour Ooredoo et 2,34% pour Orange</a:t>
            </a:r>
          </a:p>
        </p:txBody>
      </p:sp>
      <p:sp>
        <p:nvSpPr>
          <p:cNvPr id="24" name="ZoneTexte 23">
            <a:extLst>
              <a:ext uri="{FF2B5EF4-FFF2-40B4-BE49-F238E27FC236}">
                <a16:creationId xmlns:a16="http://schemas.microsoft.com/office/drawing/2014/main" id="{5FA229B3-33E6-FBFA-15A3-EEF09EAC90A8}"/>
              </a:ext>
            </a:extLst>
          </p:cNvPr>
          <p:cNvSpPr txBox="1"/>
          <p:nvPr/>
        </p:nvSpPr>
        <p:spPr>
          <a:xfrm>
            <a:off x="2496030" y="4801982"/>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Qualité Vocale (MOS) :</a:t>
            </a:r>
          </a:p>
        </p:txBody>
      </p:sp>
      <p:sp>
        <p:nvSpPr>
          <p:cNvPr id="26" name="ZoneTexte 25">
            <a:extLst>
              <a:ext uri="{FF2B5EF4-FFF2-40B4-BE49-F238E27FC236}">
                <a16:creationId xmlns:a16="http://schemas.microsoft.com/office/drawing/2014/main" id="{76B49A27-927F-C0E3-BECC-275039B0EF3F}"/>
              </a:ext>
            </a:extLst>
          </p:cNvPr>
          <p:cNvSpPr txBox="1"/>
          <p:nvPr/>
        </p:nvSpPr>
        <p:spPr>
          <a:xfrm>
            <a:off x="2515913" y="5711389"/>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Qualité du signal (</a:t>
            </a:r>
            <a:r>
              <a:rPr lang="fr-FR" sz="1400" b="1" dirty="0" err="1">
                <a:solidFill>
                  <a:schemeClr val="bg2">
                    <a:lumMod val="25000"/>
                  </a:schemeClr>
                </a:solidFill>
                <a:latin typeface="Aptos Display" panose="020B0004020202020204" pitchFamily="34" charset="0"/>
              </a:rPr>
              <a:t>EcNo</a:t>
            </a:r>
            <a:r>
              <a:rPr lang="fr-FR" sz="1400" b="1" dirty="0">
                <a:solidFill>
                  <a:schemeClr val="bg2">
                    <a:lumMod val="25000"/>
                  </a:schemeClr>
                </a:solidFill>
                <a:latin typeface="Aptos Display" panose="020B0004020202020204" pitchFamily="34" charset="0"/>
              </a:rPr>
              <a:t>):</a:t>
            </a:r>
          </a:p>
        </p:txBody>
      </p:sp>
      <p:sp>
        <p:nvSpPr>
          <p:cNvPr id="28" name="ZoneTexte 27">
            <a:extLst>
              <a:ext uri="{FF2B5EF4-FFF2-40B4-BE49-F238E27FC236}">
                <a16:creationId xmlns:a16="http://schemas.microsoft.com/office/drawing/2014/main" id="{D6B7FC94-8398-7DD7-8CD0-21DB2DB63F1E}"/>
              </a:ext>
            </a:extLst>
          </p:cNvPr>
          <p:cNvSpPr txBox="1"/>
          <p:nvPr/>
        </p:nvSpPr>
        <p:spPr>
          <a:xfrm>
            <a:off x="2615531" y="5154447"/>
            <a:ext cx="6097554"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occupe la troisième place en termes de La qualité vocale MOS de 3,84 vs 4,16 Ooredoo et 4,15 Orange</a:t>
            </a:r>
          </a:p>
        </p:txBody>
      </p:sp>
      <p:sp>
        <p:nvSpPr>
          <p:cNvPr id="30" name="ZoneTexte 29">
            <a:extLst>
              <a:ext uri="{FF2B5EF4-FFF2-40B4-BE49-F238E27FC236}">
                <a16:creationId xmlns:a16="http://schemas.microsoft.com/office/drawing/2014/main" id="{48E2EAA3-075C-530D-8B5B-942F1B51329F}"/>
              </a:ext>
            </a:extLst>
          </p:cNvPr>
          <p:cNvSpPr txBox="1"/>
          <p:nvPr/>
        </p:nvSpPr>
        <p:spPr>
          <a:xfrm>
            <a:off x="2638399" y="6097576"/>
            <a:ext cx="6097554"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est le meilleur opérateur en termes de qualité de signal </a:t>
            </a:r>
            <a:r>
              <a:rPr lang="fr-FR" sz="1400" dirty="0" err="1">
                <a:solidFill>
                  <a:schemeClr val="bg2">
                    <a:lumMod val="25000"/>
                  </a:schemeClr>
                </a:solidFill>
                <a:latin typeface="Aptos Display" panose="020B0004020202020204" pitchFamily="34" charset="0"/>
              </a:rPr>
              <a:t>EcNo</a:t>
            </a:r>
            <a:r>
              <a:rPr lang="fr-FR" sz="1400" dirty="0">
                <a:solidFill>
                  <a:schemeClr val="bg2">
                    <a:lumMod val="25000"/>
                  </a:schemeClr>
                </a:solidFill>
                <a:latin typeface="Aptos Display" panose="020B0004020202020204" pitchFamily="34" charset="0"/>
              </a:rPr>
              <a:t> (-8,36) vs (-10,15) Ooredoo et (-8,69) Tunisie Telecom </a:t>
            </a:r>
          </a:p>
        </p:txBody>
      </p:sp>
      <p:graphicFrame>
        <p:nvGraphicFramePr>
          <p:cNvPr id="15" name="Graphique 14">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2008100844"/>
              </p:ext>
            </p:extLst>
          </p:nvPr>
        </p:nvGraphicFramePr>
        <p:xfrm>
          <a:off x="8627705" y="1091839"/>
          <a:ext cx="3449216" cy="20397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aphique 16">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3067725908"/>
              </p:ext>
            </p:extLst>
          </p:nvPr>
        </p:nvGraphicFramePr>
        <p:xfrm>
          <a:off x="8722890" y="3061165"/>
          <a:ext cx="3352692" cy="17657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aphique 20">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497864075"/>
              </p:ext>
            </p:extLst>
          </p:nvPr>
        </p:nvGraphicFramePr>
        <p:xfrm>
          <a:off x="8803613" y="4765714"/>
          <a:ext cx="3284508" cy="20397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840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4A592-4C7A-3FC0-45E1-FB0A674F5E2C}"/>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34F6EC74-8629-E66E-26A8-11A593049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6D3A76F8-195E-E75D-68B6-5131E10E2A50}"/>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EEDB4209-C532-01A5-54BD-06EC93409E33}"/>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GSM par opérateur </a:t>
            </a:r>
            <a:endParaRPr lang="fr-FR" sz="2800" dirty="0"/>
          </a:p>
        </p:txBody>
      </p:sp>
      <p:sp>
        <p:nvSpPr>
          <p:cNvPr id="17" name="ZoneTexte 16">
            <a:extLst>
              <a:ext uri="{FF2B5EF4-FFF2-40B4-BE49-F238E27FC236}">
                <a16:creationId xmlns:a16="http://schemas.microsoft.com/office/drawing/2014/main" id="{44232EF9-5AD5-26A6-C884-A5129F2D1937}"/>
              </a:ext>
            </a:extLst>
          </p:cNvPr>
          <p:cNvSpPr txBox="1"/>
          <p:nvPr/>
        </p:nvSpPr>
        <p:spPr>
          <a:xfrm>
            <a:off x="366060" y="1247383"/>
            <a:ext cx="10592577" cy="369332"/>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Telecom assure la meilleure couverture 2G Sur l’autoroute Tunis-Beja</a:t>
            </a:r>
          </a:p>
        </p:txBody>
      </p:sp>
      <p:pic>
        <p:nvPicPr>
          <p:cNvPr id="2" name="Image 1">
            <a:extLst>
              <a:ext uri="{FF2B5EF4-FFF2-40B4-BE49-F238E27FC236}">
                <a16:creationId xmlns:a16="http://schemas.microsoft.com/office/drawing/2014/main" id="{711ED09C-D385-6BF2-C661-1AAAA08D2B01}"/>
              </a:ext>
            </a:extLst>
          </p:cNvPr>
          <p:cNvPicPr>
            <a:picLocks noChangeAspect="1"/>
          </p:cNvPicPr>
          <p:nvPr/>
        </p:nvPicPr>
        <p:blipFill>
          <a:blip r:embed="rId4"/>
          <a:stretch>
            <a:fillRect/>
          </a:stretch>
        </p:blipFill>
        <p:spPr>
          <a:xfrm>
            <a:off x="6012781" y="1913962"/>
            <a:ext cx="3065253" cy="4502667"/>
          </a:xfrm>
          <a:prstGeom prst="rect">
            <a:avLst/>
          </a:prstGeom>
        </p:spPr>
      </p:pic>
      <p:pic>
        <p:nvPicPr>
          <p:cNvPr id="3" name="Image 2">
            <a:extLst>
              <a:ext uri="{FF2B5EF4-FFF2-40B4-BE49-F238E27FC236}">
                <a16:creationId xmlns:a16="http://schemas.microsoft.com/office/drawing/2014/main" id="{50B54592-8995-4AC7-7A42-748E2496590C}"/>
              </a:ext>
            </a:extLst>
          </p:cNvPr>
          <p:cNvPicPr>
            <a:picLocks noChangeAspect="1"/>
          </p:cNvPicPr>
          <p:nvPr/>
        </p:nvPicPr>
        <p:blipFill>
          <a:blip r:embed="rId5"/>
          <a:stretch>
            <a:fillRect/>
          </a:stretch>
        </p:blipFill>
        <p:spPr>
          <a:xfrm>
            <a:off x="1623819" y="1963927"/>
            <a:ext cx="3022775" cy="4506572"/>
          </a:xfrm>
          <a:prstGeom prst="rect">
            <a:avLst/>
          </a:prstGeom>
        </p:spPr>
      </p:pic>
      <p:pic>
        <p:nvPicPr>
          <p:cNvPr id="4" name="Image 3">
            <a:extLst>
              <a:ext uri="{FF2B5EF4-FFF2-40B4-BE49-F238E27FC236}">
                <a16:creationId xmlns:a16="http://schemas.microsoft.com/office/drawing/2014/main" id="{45A5D2A9-E946-28E0-AA1F-2925C066360F}"/>
              </a:ext>
            </a:extLst>
          </p:cNvPr>
          <p:cNvPicPr>
            <a:picLocks noChangeAspect="1"/>
          </p:cNvPicPr>
          <p:nvPr/>
        </p:nvPicPr>
        <p:blipFill>
          <a:blip r:embed="rId6"/>
          <a:stretch>
            <a:fillRect/>
          </a:stretch>
        </p:blipFill>
        <p:spPr>
          <a:xfrm>
            <a:off x="3157132" y="2000885"/>
            <a:ext cx="1442807" cy="826171"/>
          </a:xfrm>
          <a:prstGeom prst="rect">
            <a:avLst/>
          </a:prstGeom>
        </p:spPr>
      </p:pic>
      <p:pic>
        <p:nvPicPr>
          <p:cNvPr id="6" name="Image 5">
            <a:extLst>
              <a:ext uri="{FF2B5EF4-FFF2-40B4-BE49-F238E27FC236}">
                <a16:creationId xmlns:a16="http://schemas.microsoft.com/office/drawing/2014/main" id="{BFC5E5D1-1D52-7A00-447D-3CC013FC6776}"/>
              </a:ext>
            </a:extLst>
          </p:cNvPr>
          <p:cNvPicPr>
            <a:picLocks noChangeAspect="1"/>
          </p:cNvPicPr>
          <p:nvPr/>
        </p:nvPicPr>
        <p:blipFill>
          <a:blip r:embed="rId7"/>
          <a:stretch>
            <a:fillRect/>
          </a:stretch>
        </p:blipFill>
        <p:spPr>
          <a:xfrm>
            <a:off x="7570535" y="1948002"/>
            <a:ext cx="1475293" cy="829090"/>
          </a:xfrm>
          <a:prstGeom prst="rect">
            <a:avLst/>
          </a:prstGeom>
        </p:spPr>
      </p:pic>
      <p:sp>
        <p:nvSpPr>
          <p:cNvPr id="27" name="Rectangle : coins arrondis 26">
            <a:extLst>
              <a:ext uri="{FF2B5EF4-FFF2-40B4-BE49-F238E27FC236}">
                <a16:creationId xmlns:a16="http://schemas.microsoft.com/office/drawing/2014/main" id="{BF1C1B2A-89E1-06A7-8F06-772B3051A671}"/>
              </a:ext>
            </a:extLst>
          </p:cNvPr>
          <p:cNvSpPr/>
          <p:nvPr/>
        </p:nvSpPr>
        <p:spPr>
          <a:xfrm>
            <a:off x="1623819" y="1971560"/>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sp>
        <p:nvSpPr>
          <p:cNvPr id="29" name="Rectangle : coins arrondis 28">
            <a:extLst>
              <a:ext uri="{FF2B5EF4-FFF2-40B4-BE49-F238E27FC236}">
                <a16:creationId xmlns:a16="http://schemas.microsoft.com/office/drawing/2014/main" id="{8027AEE1-1BE1-72BA-BE3C-4E9FE7D752EA}"/>
              </a:ext>
            </a:extLst>
          </p:cNvPr>
          <p:cNvSpPr/>
          <p:nvPr/>
        </p:nvSpPr>
        <p:spPr>
          <a:xfrm>
            <a:off x="6040774" y="1958029"/>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spTree>
    <p:extLst>
      <p:ext uri="{BB962C8B-B14F-4D97-AF65-F5344CB8AC3E}">
        <p14:creationId xmlns:p14="http://schemas.microsoft.com/office/powerpoint/2010/main" val="229364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826E7-5607-33F7-88F7-15FDD53DCBD5}"/>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D9C8E73-B136-A9F7-3DCD-D61884AB6284}"/>
              </a:ext>
            </a:extLst>
          </p:cNvPr>
          <p:cNvPicPr>
            <a:picLocks noChangeAspect="1"/>
          </p:cNvPicPr>
          <p:nvPr/>
        </p:nvPicPr>
        <p:blipFill>
          <a:blip r:embed="rId2"/>
          <a:stretch>
            <a:fillRect/>
          </a:stretch>
        </p:blipFill>
        <p:spPr>
          <a:xfrm>
            <a:off x="8186891" y="2097524"/>
            <a:ext cx="3080833" cy="4370485"/>
          </a:xfrm>
          <a:prstGeom prst="rect">
            <a:avLst/>
          </a:prstGeom>
        </p:spPr>
      </p:pic>
      <p:pic>
        <p:nvPicPr>
          <p:cNvPr id="8" name="Image 7">
            <a:extLst>
              <a:ext uri="{FF2B5EF4-FFF2-40B4-BE49-F238E27FC236}">
                <a16:creationId xmlns:a16="http://schemas.microsoft.com/office/drawing/2014/main" id="{C7D0638E-5307-BC48-D98D-CF76AFBAD993}"/>
              </a:ext>
            </a:extLst>
          </p:cNvPr>
          <p:cNvPicPr>
            <a:picLocks noChangeAspect="1"/>
          </p:cNvPicPr>
          <p:nvPr/>
        </p:nvPicPr>
        <p:blipFill>
          <a:blip r:embed="rId3"/>
          <a:stretch>
            <a:fillRect/>
          </a:stretch>
        </p:blipFill>
        <p:spPr>
          <a:xfrm>
            <a:off x="4429609" y="2097524"/>
            <a:ext cx="3088556" cy="4370485"/>
          </a:xfrm>
          <a:prstGeom prst="rect">
            <a:avLst/>
          </a:prstGeom>
        </p:spPr>
      </p:pic>
      <p:pic>
        <p:nvPicPr>
          <p:cNvPr id="18" name="Picture 4" descr="Telcotec Tunisie | LinkedIn">
            <a:extLst>
              <a:ext uri="{FF2B5EF4-FFF2-40B4-BE49-F238E27FC236}">
                <a16:creationId xmlns:a16="http://schemas.microsoft.com/office/drawing/2014/main" id="{BDE97AAD-40E6-75A6-5FD9-D7FF41EC3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93AD97F1-6C86-D224-D5EB-336B4E50DBC5}"/>
              </a:ext>
            </a:extLst>
          </p:cNvPr>
          <p:cNvPicPr/>
          <p:nvPr/>
        </p:nvPicPr>
        <p:blipFill>
          <a:blip r:embed="rId5"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97BF941A-F319-9ACD-3C64-C73607B98142}"/>
              </a:ext>
            </a:extLst>
          </p:cNvPr>
          <p:cNvSpPr txBox="1"/>
          <p:nvPr/>
        </p:nvSpPr>
        <p:spPr>
          <a:xfrm>
            <a:off x="787460" y="217374"/>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UMTS par opérateur </a:t>
            </a:r>
            <a:endParaRPr lang="fr-FR" sz="2800" dirty="0"/>
          </a:p>
        </p:txBody>
      </p:sp>
      <p:sp>
        <p:nvSpPr>
          <p:cNvPr id="17" name="ZoneTexte 16">
            <a:extLst>
              <a:ext uri="{FF2B5EF4-FFF2-40B4-BE49-F238E27FC236}">
                <a16:creationId xmlns:a16="http://schemas.microsoft.com/office/drawing/2014/main" id="{CED76A24-D877-3566-729C-3C2857401F5B}"/>
              </a:ext>
            </a:extLst>
          </p:cNvPr>
          <p:cNvSpPr txBox="1"/>
          <p:nvPr/>
        </p:nvSpPr>
        <p:spPr>
          <a:xfrm>
            <a:off x="300745" y="1061234"/>
            <a:ext cx="10592577" cy="646331"/>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err="1">
                <a:solidFill>
                  <a:schemeClr val="bg2">
                    <a:lumMod val="25000"/>
                  </a:schemeClr>
                </a:solidFill>
                <a:latin typeface="Aptos Display" panose="020B0004020202020204" pitchFamily="34" charset="0"/>
              </a:rPr>
              <a:t>Ooredoo</a:t>
            </a:r>
            <a:r>
              <a:rPr lang="fr-FR" dirty="0">
                <a:solidFill>
                  <a:schemeClr val="bg2">
                    <a:lumMod val="25000"/>
                  </a:schemeClr>
                </a:solidFill>
                <a:latin typeface="Aptos Display" panose="020B0004020202020204" pitchFamily="34" charset="0"/>
              </a:rPr>
              <a:t> assure la meilleure couverture 3G Sur l’autoroute Tunis-Bizerte.</a:t>
            </a:r>
            <a:endParaRPr lang="fr-FR" dirty="0"/>
          </a:p>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Couverture </a:t>
            </a:r>
            <a:r>
              <a:rPr lang="fr-FR" dirty="0" err="1">
                <a:solidFill>
                  <a:schemeClr val="bg2">
                    <a:lumMod val="25000"/>
                  </a:schemeClr>
                </a:solidFill>
                <a:latin typeface="Aptos Display" panose="020B0004020202020204" pitchFamily="34" charset="0"/>
              </a:rPr>
              <a:t>outdoor</a:t>
            </a:r>
            <a:r>
              <a:rPr lang="fr-FR" dirty="0">
                <a:solidFill>
                  <a:schemeClr val="bg2">
                    <a:lumMod val="25000"/>
                  </a:schemeClr>
                </a:solidFill>
                <a:latin typeface="Aptos Display" panose="020B0004020202020204" pitchFamily="34" charset="0"/>
              </a:rPr>
              <a:t> (% &gt; 90 dbm) : TT 99,69 %, OO 99,59 %, OR 99,74 %  </a:t>
            </a:r>
          </a:p>
        </p:txBody>
      </p:sp>
      <p:sp>
        <p:nvSpPr>
          <p:cNvPr id="28" name="Rectangle : coins arrondis 27">
            <a:extLst>
              <a:ext uri="{FF2B5EF4-FFF2-40B4-BE49-F238E27FC236}">
                <a16:creationId xmlns:a16="http://schemas.microsoft.com/office/drawing/2014/main" id="{3CCA0536-DA73-D99C-DB79-852F7748A8FE}"/>
              </a:ext>
            </a:extLst>
          </p:cNvPr>
          <p:cNvSpPr/>
          <p:nvPr/>
        </p:nvSpPr>
        <p:spPr>
          <a:xfrm>
            <a:off x="4429609" y="2115157"/>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9" name="Rectangle : coins arrondis 28">
            <a:extLst>
              <a:ext uri="{FF2B5EF4-FFF2-40B4-BE49-F238E27FC236}">
                <a16:creationId xmlns:a16="http://schemas.microsoft.com/office/drawing/2014/main" id="{F04FF59C-CD1C-F043-771F-B4014E0EF001}"/>
              </a:ext>
            </a:extLst>
          </p:cNvPr>
          <p:cNvSpPr/>
          <p:nvPr/>
        </p:nvSpPr>
        <p:spPr>
          <a:xfrm>
            <a:off x="8186891" y="2097524"/>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11" name="Image 10">
            <a:extLst>
              <a:ext uri="{FF2B5EF4-FFF2-40B4-BE49-F238E27FC236}">
                <a16:creationId xmlns:a16="http://schemas.microsoft.com/office/drawing/2014/main" id="{BD4DDBF5-A024-061D-C58F-B70AB7CCB9BA}"/>
              </a:ext>
            </a:extLst>
          </p:cNvPr>
          <p:cNvPicPr>
            <a:picLocks noChangeAspect="1"/>
          </p:cNvPicPr>
          <p:nvPr/>
        </p:nvPicPr>
        <p:blipFill>
          <a:blip r:embed="rId6"/>
          <a:stretch>
            <a:fillRect/>
          </a:stretch>
        </p:blipFill>
        <p:spPr>
          <a:xfrm>
            <a:off x="733507" y="2097524"/>
            <a:ext cx="3143790" cy="4370485"/>
          </a:xfrm>
          <a:prstGeom prst="rect">
            <a:avLst/>
          </a:prstGeom>
        </p:spPr>
      </p:pic>
      <p:sp>
        <p:nvSpPr>
          <p:cNvPr id="27" name="Rectangle : coins arrondis 26">
            <a:extLst>
              <a:ext uri="{FF2B5EF4-FFF2-40B4-BE49-F238E27FC236}">
                <a16:creationId xmlns:a16="http://schemas.microsoft.com/office/drawing/2014/main" id="{40D2C6F0-3DAC-EA0E-E3EC-5D2AA07F0779}"/>
              </a:ext>
            </a:extLst>
          </p:cNvPr>
          <p:cNvSpPr/>
          <p:nvPr/>
        </p:nvSpPr>
        <p:spPr>
          <a:xfrm>
            <a:off x="754334" y="2097524"/>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pic>
        <p:nvPicPr>
          <p:cNvPr id="12" name="Image 11">
            <a:extLst>
              <a:ext uri="{FF2B5EF4-FFF2-40B4-BE49-F238E27FC236}">
                <a16:creationId xmlns:a16="http://schemas.microsoft.com/office/drawing/2014/main" id="{7BD02240-C076-696D-0C8A-CC746D27633A}"/>
              </a:ext>
            </a:extLst>
          </p:cNvPr>
          <p:cNvPicPr>
            <a:picLocks noChangeAspect="1"/>
          </p:cNvPicPr>
          <p:nvPr/>
        </p:nvPicPr>
        <p:blipFill>
          <a:blip r:embed="rId7"/>
          <a:stretch>
            <a:fillRect/>
          </a:stretch>
        </p:blipFill>
        <p:spPr>
          <a:xfrm>
            <a:off x="2268078" y="2166369"/>
            <a:ext cx="1548747" cy="771106"/>
          </a:xfrm>
          <a:prstGeom prst="rect">
            <a:avLst/>
          </a:prstGeom>
        </p:spPr>
      </p:pic>
      <p:pic>
        <p:nvPicPr>
          <p:cNvPr id="13" name="Image 12">
            <a:extLst>
              <a:ext uri="{FF2B5EF4-FFF2-40B4-BE49-F238E27FC236}">
                <a16:creationId xmlns:a16="http://schemas.microsoft.com/office/drawing/2014/main" id="{1999F74B-D366-594E-9A32-17A459DFF786}"/>
              </a:ext>
            </a:extLst>
          </p:cNvPr>
          <p:cNvPicPr>
            <a:picLocks noChangeAspect="1"/>
          </p:cNvPicPr>
          <p:nvPr/>
        </p:nvPicPr>
        <p:blipFill>
          <a:blip r:embed="rId8"/>
          <a:stretch>
            <a:fillRect/>
          </a:stretch>
        </p:blipFill>
        <p:spPr>
          <a:xfrm>
            <a:off x="5973887" y="2157145"/>
            <a:ext cx="1482236" cy="728868"/>
          </a:xfrm>
          <a:prstGeom prst="rect">
            <a:avLst/>
          </a:prstGeom>
        </p:spPr>
      </p:pic>
      <p:pic>
        <p:nvPicPr>
          <p:cNvPr id="14" name="Image 13">
            <a:extLst>
              <a:ext uri="{FF2B5EF4-FFF2-40B4-BE49-F238E27FC236}">
                <a16:creationId xmlns:a16="http://schemas.microsoft.com/office/drawing/2014/main" id="{E7ED5F7A-985F-9909-4A75-D4CBCFCAACDC}"/>
              </a:ext>
            </a:extLst>
          </p:cNvPr>
          <p:cNvPicPr>
            <a:picLocks noChangeAspect="1"/>
          </p:cNvPicPr>
          <p:nvPr/>
        </p:nvPicPr>
        <p:blipFill>
          <a:blip r:embed="rId9"/>
          <a:stretch>
            <a:fillRect/>
          </a:stretch>
        </p:blipFill>
        <p:spPr>
          <a:xfrm>
            <a:off x="9923922" y="2157145"/>
            <a:ext cx="1321809" cy="707524"/>
          </a:xfrm>
          <a:prstGeom prst="rect">
            <a:avLst/>
          </a:prstGeom>
        </p:spPr>
      </p:pic>
    </p:spTree>
    <p:extLst>
      <p:ext uri="{BB962C8B-B14F-4D97-AF65-F5344CB8AC3E}">
        <p14:creationId xmlns:p14="http://schemas.microsoft.com/office/powerpoint/2010/main" val="374982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7CE5-6017-A1B8-9FB6-6EA64A769D3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F62EE20-F489-8AD5-50D2-AE9EEE588980}"/>
              </a:ext>
            </a:extLst>
          </p:cNvPr>
          <p:cNvPicPr>
            <a:picLocks noChangeAspect="1"/>
          </p:cNvPicPr>
          <p:nvPr/>
        </p:nvPicPr>
        <p:blipFill>
          <a:blip r:embed="rId2"/>
          <a:stretch>
            <a:fillRect/>
          </a:stretch>
        </p:blipFill>
        <p:spPr>
          <a:xfrm>
            <a:off x="8140588" y="2029120"/>
            <a:ext cx="3768563" cy="4418751"/>
          </a:xfrm>
          <a:prstGeom prst="rect">
            <a:avLst/>
          </a:prstGeom>
        </p:spPr>
      </p:pic>
      <p:pic>
        <p:nvPicPr>
          <p:cNvPr id="3" name="Image 2">
            <a:extLst>
              <a:ext uri="{FF2B5EF4-FFF2-40B4-BE49-F238E27FC236}">
                <a16:creationId xmlns:a16="http://schemas.microsoft.com/office/drawing/2014/main" id="{C29B4010-46DF-8C75-95CD-8CED8D039DE9}"/>
              </a:ext>
            </a:extLst>
          </p:cNvPr>
          <p:cNvPicPr>
            <a:picLocks noChangeAspect="1"/>
          </p:cNvPicPr>
          <p:nvPr/>
        </p:nvPicPr>
        <p:blipFill>
          <a:blip r:embed="rId3"/>
          <a:stretch>
            <a:fillRect/>
          </a:stretch>
        </p:blipFill>
        <p:spPr>
          <a:xfrm>
            <a:off x="4108305" y="2058860"/>
            <a:ext cx="3652473" cy="4389011"/>
          </a:xfrm>
          <a:prstGeom prst="rect">
            <a:avLst/>
          </a:prstGeom>
        </p:spPr>
      </p:pic>
      <p:pic>
        <p:nvPicPr>
          <p:cNvPr id="4" name="Image 3">
            <a:extLst>
              <a:ext uri="{FF2B5EF4-FFF2-40B4-BE49-F238E27FC236}">
                <a16:creationId xmlns:a16="http://schemas.microsoft.com/office/drawing/2014/main" id="{9FA1F507-61E4-6C13-F555-FACA44B6B4F0}"/>
              </a:ext>
            </a:extLst>
          </p:cNvPr>
          <p:cNvPicPr>
            <a:picLocks noChangeAspect="1"/>
          </p:cNvPicPr>
          <p:nvPr/>
        </p:nvPicPr>
        <p:blipFill>
          <a:blip r:embed="rId4"/>
          <a:stretch>
            <a:fillRect/>
          </a:stretch>
        </p:blipFill>
        <p:spPr>
          <a:xfrm>
            <a:off x="282849" y="2058860"/>
            <a:ext cx="3445646" cy="4418751"/>
          </a:xfrm>
          <a:prstGeom prst="rect">
            <a:avLst/>
          </a:prstGeom>
        </p:spPr>
      </p:pic>
      <p:pic>
        <p:nvPicPr>
          <p:cNvPr id="18" name="Picture 4" descr="Telcotec Tunisie | LinkedIn">
            <a:extLst>
              <a:ext uri="{FF2B5EF4-FFF2-40B4-BE49-F238E27FC236}">
                <a16:creationId xmlns:a16="http://schemas.microsoft.com/office/drawing/2014/main" id="{BAE3FF27-0EDE-9D37-A4F4-F763DB3F4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6C6DAE8-DE32-C021-C0C2-16CAFD5EE190}"/>
              </a:ext>
            </a:extLst>
          </p:cNvPr>
          <p:cNvPicPr/>
          <p:nvPr/>
        </p:nvPicPr>
        <p:blipFill>
          <a:blip r:embed="rId6"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A306076E-9EF5-10B0-FF5B-7FB6261EABB6}"/>
              </a:ext>
            </a:extLst>
          </p:cNvPr>
          <p:cNvSpPr txBox="1"/>
          <p:nvPr/>
        </p:nvSpPr>
        <p:spPr>
          <a:xfrm>
            <a:off x="787460" y="217374"/>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LTE par opérateur </a:t>
            </a:r>
            <a:endParaRPr lang="fr-FR" sz="2800" dirty="0"/>
          </a:p>
        </p:txBody>
      </p:sp>
      <p:sp>
        <p:nvSpPr>
          <p:cNvPr id="17" name="ZoneTexte 16">
            <a:extLst>
              <a:ext uri="{FF2B5EF4-FFF2-40B4-BE49-F238E27FC236}">
                <a16:creationId xmlns:a16="http://schemas.microsoft.com/office/drawing/2014/main" id="{59FBBA00-2B67-B7B6-A4D5-FF2E54C3ED10}"/>
              </a:ext>
            </a:extLst>
          </p:cNvPr>
          <p:cNvSpPr txBox="1"/>
          <p:nvPr/>
        </p:nvSpPr>
        <p:spPr>
          <a:xfrm>
            <a:off x="323095" y="1117381"/>
            <a:ext cx="10592577" cy="369332"/>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err="1">
                <a:solidFill>
                  <a:schemeClr val="bg2">
                    <a:lumMod val="25000"/>
                  </a:schemeClr>
                </a:solidFill>
                <a:latin typeface="Aptos Display" panose="020B0004020202020204" pitchFamily="34" charset="0"/>
              </a:rPr>
              <a:t>Ooredoo</a:t>
            </a:r>
            <a:r>
              <a:rPr lang="fr-FR" dirty="0">
                <a:solidFill>
                  <a:schemeClr val="bg2">
                    <a:lumMod val="25000"/>
                  </a:schemeClr>
                </a:solidFill>
                <a:latin typeface="Aptos Display" panose="020B0004020202020204" pitchFamily="34" charset="0"/>
              </a:rPr>
              <a:t> assure la meilleure couverture 4G au niveau de l’autoroute Tunis-Sfax.</a:t>
            </a:r>
            <a:endParaRPr lang="fr-FR" dirty="0"/>
          </a:p>
        </p:txBody>
      </p:sp>
      <p:sp>
        <p:nvSpPr>
          <p:cNvPr id="10" name="Rectangle : coins arrondis 9">
            <a:extLst>
              <a:ext uri="{FF2B5EF4-FFF2-40B4-BE49-F238E27FC236}">
                <a16:creationId xmlns:a16="http://schemas.microsoft.com/office/drawing/2014/main" id="{72C298FA-144E-C3EB-6250-10577AB03AFB}"/>
              </a:ext>
            </a:extLst>
          </p:cNvPr>
          <p:cNvSpPr/>
          <p:nvPr/>
        </p:nvSpPr>
        <p:spPr>
          <a:xfrm>
            <a:off x="309937" y="2092742"/>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sp>
        <p:nvSpPr>
          <p:cNvPr id="13" name="Rectangle : coins arrondis 12">
            <a:extLst>
              <a:ext uri="{FF2B5EF4-FFF2-40B4-BE49-F238E27FC236}">
                <a16:creationId xmlns:a16="http://schemas.microsoft.com/office/drawing/2014/main" id="{10C1D978-41DD-2706-6610-064228C215BC}"/>
              </a:ext>
            </a:extLst>
          </p:cNvPr>
          <p:cNvSpPr/>
          <p:nvPr/>
        </p:nvSpPr>
        <p:spPr>
          <a:xfrm>
            <a:off x="4188272" y="2092742"/>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0" name="Rectangle : coins arrondis 19">
            <a:extLst>
              <a:ext uri="{FF2B5EF4-FFF2-40B4-BE49-F238E27FC236}">
                <a16:creationId xmlns:a16="http://schemas.microsoft.com/office/drawing/2014/main" id="{F76889BD-4A2A-5770-A167-E3D84FE757E8}"/>
              </a:ext>
            </a:extLst>
          </p:cNvPr>
          <p:cNvSpPr/>
          <p:nvPr/>
        </p:nvSpPr>
        <p:spPr>
          <a:xfrm>
            <a:off x="8215536" y="2058860"/>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6" name="Image 5">
            <a:extLst>
              <a:ext uri="{FF2B5EF4-FFF2-40B4-BE49-F238E27FC236}">
                <a16:creationId xmlns:a16="http://schemas.microsoft.com/office/drawing/2014/main" id="{FCAF0CF2-B48C-32AB-5E2F-3B0E6E6814EF}"/>
              </a:ext>
            </a:extLst>
          </p:cNvPr>
          <p:cNvPicPr>
            <a:picLocks noChangeAspect="1"/>
          </p:cNvPicPr>
          <p:nvPr/>
        </p:nvPicPr>
        <p:blipFill>
          <a:blip r:embed="rId7"/>
          <a:stretch>
            <a:fillRect/>
          </a:stretch>
        </p:blipFill>
        <p:spPr>
          <a:xfrm>
            <a:off x="2047875" y="2092742"/>
            <a:ext cx="1642153" cy="821076"/>
          </a:xfrm>
          <a:prstGeom prst="rect">
            <a:avLst/>
          </a:prstGeom>
        </p:spPr>
      </p:pic>
      <p:pic>
        <p:nvPicPr>
          <p:cNvPr id="7" name="Image 6">
            <a:extLst>
              <a:ext uri="{FF2B5EF4-FFF2-40B4-BE49-F238E27FC236}">
                <a16:creationId xmlns:a16="http://schemas.microsoft.com/office/drawing/2014/main" id="{0648997F-7622-C86F-5CFC-35E15D0EB5A9}"/>
              </a:ext>
            </a:extLst>
          </p:cNvPr>
          <p:cNvPicPr>
            <a:picLocks noChangeAspect="1"/>
          </p:cNvPicPr>
          <p:nvPr/>
        </p:nvPicPr>
        <p:blipFill>
          <a:blip r:embed="rId8"/>
          <a:stretch>
            <a:fillRect/>
          </a:stretch>
        </p:blipFill>
        <p:spPr>
          <a:xfrm>
            <a:off x="5929488" y="2135061"/>
            <a:ext cx="1725728" cy="778758"/>
          </a:xfrm>
          <a:prstGeom prst="rect">
            <a:avLst/>
          </a:prstGeom>
        </p:spPr>
      </p:pic>
      <p:pic>
        <p:nvPicPr>
          <p:cNvPr id="8" name="Image 7">
            <a:extLst>
              <a:ext uri="{FF2B5EF4-FFF2-40B4-BE49-F238E27FC236}">
                <a16:creationId xmlns:a16="http://schemas.microsoft.com/office/drawing/2014/main" id="{A99843F5-4889-8AD8-B887-C98D5EEB8ED1}"/>
              </a:ext>
            </a:extLst>
          </p:cNvPr>
          <p:cNvPicPr>
            <a:picLocks noChangeAspect="1"/>
          </p:cNvPicPr>
          <p:nvPr/>
        </p:nvPicPr>
        <p:blipFill>
          <a:blip r:embed="rId9"/>
          <a:stretch>
            <a:fillRect/>
          </a:stretch>
        </p:blipFill>
        <p:spPr>
          <a:xfrm>
            <a:off x="10134646" y="2106485"/>
            <a:ext cx="1682978" cy="807333"/>
          </a:xfrm>
          <a:prstGeom prst="rect">
            <a:avLst/>
          </a:prstGeom>
        </p:spPr>
      </p:pic>
    </p:spTree>
    <p:extLst>
      <p:ext uri="{BB962C8B-B14F-4D97-AF65-F5344CB8AC3E}">
        <p14:creationId xmlns:p14="http://schemas.microsoft.com/office/powerpoint/2010/main" val="78867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3EB0-FA43-26EE-0ECF-00311E435B8B}"/>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FB63176-D76F-B21F-5761-02B56A78C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761204B-3DB8-314B-5733-EAE9509BA182}"/>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6122C725-8377-B3CE-B813-39F411675D1F}"/>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Detected PCI/PSC </a:t>
            </a:r>
            <a:endParaRPr lang="fr-FR" sz="2800" dirty="0"/>
          </a:p>
        </p:txBody>
      </p:sp>
      <p:graphicFrame>
        <p:nvGraphicFramePr>
          <p:cNvPr id="4" name="Graphique 3">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1980598020"/>
              </p:ext>
            </p:extLst>
          </p:nvPr>
        </p:nvGraphicFramePr>
        <p:xfrm>
          <a:off x="1190670" y="2275539"/>
          <a:ext cx="4480356" cy="2277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phique 5">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1086665018"/>
              </p:ext>
            </p:extLst>
          </p:nvPr>
        </p:nvGraphicFramePr>
        <p:xfrm>
          <a:off x="6832298" y="2298645"/>
          <a:ext cx="4266298" cy="22542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5105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DF6B2ED3-A23D-8F1F-F095-B1C42AF09EA5}"/>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6554BF41-9721-7B98-200A-B8C5010A13CE}"/>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7150A86E-4596-6A27-2855-06D1A795D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278D6E84-3913-8701-8A81-77720B742E45}"/>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66AAECE5-5A56-D865-2D54-38ED76B537B9}"/>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E8455ED9-9C8A-7F15-0D01-5EB2F80CDE8E}"/>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56D5EDB7-5CE6-0C76-3FFE-D0A04C9D57EF}"/>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3B98F283-2A8C-FBFD-F44D-474FA2AA3CEF}"/>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A9CC02E7-0FB3-8073-C84C-FD63B575B2CB}"/>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BA28E4B4-7BA0-AF37-4659-C71D7D90DBA7}"/>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E0853192-8795-01C3-09B0-2D414B8D4581}"/>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9EC82C16-2DC0-3248-22A3-496565F74B9B}"/>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49DA4C44-78E3-DE2C-3E79-6EF2D73EA2C2}"/>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904BB902-3983-FE96-451A-7F17EBB90B8B}"/>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E5A9B2FE-66F9-37DC-3EB9-64B03959F0C5}"/>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2C37845C-93DD-E11B-503D-4BF93E0EE87C}"/>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E4B0035A-6705-01CE-DE8E-BD0F7172C750}"/>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5660190B-499D-D5DC-C075-A7B768A04EB6}"/>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9F4AA43A-37CD-7CD4-E7A8-CE45C91CEDE8}"/>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4E189447-8A35-D453-9ADD-005752C40DF4}"/>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8E4CC3D9-9565-C10F-9EBA-99F96D3A4529}"/>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5A69D8D6-566D-9B56-6C5B-985D78BBF333}"/>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51EF0CF4-AAF2-7BEC-5CD0-07A8CF08801C}"/>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A2F78749-F40F-A517-784D-32B2DBE85F56}"/>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CB903AF5-3951-91FE-1567-83A28E67658D}"/>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2E1978F4-175C-3E91-41FE-1D1E59E06CC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E2C31D95-9633-0D4A-3B60-12A20714F738}"/>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B6CDC51F-6EB9-0071-20D5-5554CBF2B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10080D4B-6C2F-0189-4CB4-88548DE0CC24}"/>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FB50280-FFB8-674B-031E-7DEC059105B0}"/>
              </a:ext>
            </a:extLst>
          </p:cNvPr>
          <p:cNvSpPr txBox="1"/>
          <p:nvPr/>
        </p:nvSpPr>
        <p:spPr>
          <a:xfrm>
            <a:off x="3425428" y="2934474"/>
            <a:ext cx="6094476" cy="461665"/>
          </a:xfrm>
          <a:prstGeom prst="rect">
            <a:avLst/>
          </a:prstGeom>
          <a:noFill/>
        </p:spPr>
        <p:txBody>
          <a:bodyPr wrap="square">
            <a:spAutoFit/>
          </a:bodyPr>
          <a:lstStyle/>
          <a:p>
            <a:r>
              <a:rPr lang="fr-FR" sz="2400" dirty="0">
                <a:solidFill>
                  <a:srgbClr val="414141"/>
                </a:solidFill>
                <a:latin typeface="Verdana"/>
              </a:rPr>
              <a:t>Observation</a:t>
            </a:r>
          </a:p>
        </p:txBody>
      </p:sp>
      <p:pic>
        <p:nvPicPr>
          <p:cNvPr id="3" name="Image 2" descr="Une image contenant noir, obscurité&#10;&#10;Le contenu généré par l’IA peut être incorrect.">
            <a:extLst>
              <a:ext uri="{FF2B5EF4-FFF2-40B4-BE49-F238E27FC236}">
                <a16:creationId xmlns:a16="http://schemas.microsoft.com/office/drawing/2014/main" id="{986B679C-CBCC-B0D2-224D-291D0E96552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713" y="2290732"/>
            <a:ext cx="1656817" cy="1656817"/>
          </a:xfrm>
          <a:prstGeom prst="rect">
            <a:avLst/>
          </a:prstGeom>
        </p:spPr>
      </p:pic>
    </p:spTree>
    <p:extLst>
      <p:ext uri="{BB962C8B-B14F-4D97-AF65-F5344CB8AC3E}">
        <p14:creationId xmlns:p14="http://schemas.microsoft.com/office/powerpoint/2010/main" val="251805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0782-1B75-8032-2CFD-825A37E42ADD}"/>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84EAA145-31A2-2AC0-3304-39AB62E64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4E40910-BBF7-B373-51B0-EC20A3763BEE}"/>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DB1C16E-1D2F-64AD-2176-BDA1EADC4831}"/>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dirty="0"/>
              <a:t>Call Setup Time</a:t>
            </a:r>
          </a:p>
        </p:txBody>
      </p:sp>
      <p:sp>
        <p:nvSpPr>
          <p:cNvPr id="4" name="ZoneTexte 3">
            <a:extLst>
              <a:ext uri="{FF2B5EF4-FFF2-40B4-BE49-F238E27FC236}">
                <a16:creationId xmlns:a16="http://schemas.microsoft.com/office/drawing/2014/main" id="{6C26A2F8-4795-7CE5-BE52-1D1C067151B2}"/>
              </a:ext>
            </a:extLst>
          </p:cNvPr>
          <p:cNvSpPr txBox="1"/>
          <p:nvPr/>
        </p:nvSpPr>
        <p:spPr>
          <a:xfrm>
            <a:off x="283642" y="1698721"/>
            <a:ext cx="10258840" cy="1534203"/>
          </a:xfrm>
          <a:prstGeom prst="rect">
            <a:avLst/>
          </a:prstGeom>
          <a:noFill/>
        </p:spPr>
        <p:txBody>
          <a:bodyPr wrap="square">
            <a:spAutoFit/>
          </a:bodyPr>
          <a:lstStyle/>
          <a:p>
            <a:pPr marL="285750" indent="-285750" algn="just">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TT présente le plus élevé call setup time. </a:t>
            </a:r>
          </a:p>
          <a:p>
            <a:pPr marL="285750" indent="-285750" algn="just">
              <a:lnSpc>
                <a:spcPct val="150000"/>
              </a:lnSpc>
              <a:buClr>
                <a:schemeClr val="bg1">
                  <a:lumMod val="50000"/>
                </a:schemeClr>
              </a:buClr>
              <a:buFont typeface="Wingdings" panose="05000000000000000000" pitchFamily="2" charset="2"/>
              <a:buChar char="Ø"/>
            </a:pPr>
            <a:r>
              <a:rPr lang="en-US" sz="1600" dirty="0">
                <a:solidFill>
                  <a:schemeClr val="bg2">
                    <a:lumMod val="25000"/>
                  </a:schemeClr>
                </a:solidFill>
                <a:latin typeface="Aptos Display" panose="020B0004020202020204" pitchFamily="34" charset="0"/>
              </a:rPr>
              <a:t>Etude End to End pour améliorer le call setup time :Radio, Tx, CN</a:t>
            </a:r>
          </a:p>
          <a:p>
            <a:pPr marL="285750" indent="-285750" algn="just">
              <a:lnSpc>
                <a:spcPct val="150000"/>
              </a:lnSpc>
              <a:buClr>
                <a:schemeClr val="bg1">
                  <a:lumMod val="50000"/>
                </a:schemeClr>
              </a:buClr>
              <a:buFont typeface="Wingdings" panose="05000000000000000000" pitchFamily="2" charset="2"/>
              <a:buChar char="Ø"/>
            </a:pPr>
            <a:r>
              <a:rPr lang="en-US" sz="1600" dirty="0">
                <a:solidFill>
                  <a:schemeClr val="bg2">
                    <a:lumMod val="25000"/>
                  </a:schemeClr>
                </a:solidFill>
                <a:latin typeface="Aptos Display" panose="020B0004020202020204" pitchFamily="34" charset="0"/>
              </a:rPr>
              <a:t>RACH performances, RRC/RAB/Paging performances</a:t>
            </a:r>
          </a:p>
          <a:p>
            <a:pPr marL="285750" indent="-285750" algn="just">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Auditer RWR, RIM setting, CFBF setting </a:t>
            </a:r>
          </a:p>
        </p:txBody>
      </p:sp>
      <p:graphicFrame>
        <p:nvGraphicFramePr>
          <p:cNvPr id="8" name="Graphique 7">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1866713168"/>
              </p:ext>
            </p:extLst>
          </p:nvPr>
        </p:nvGraphicFramePr>
        <p:xfrm>
          <a:off x="911353" y="3498040"/>
          <a:ext cx="4738096" cy="2554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25">
            <a:extLst>
              <a:ext uri="{FF2B5EF4-FFF2-40B4-BE49-F238E27FC236}">
                <a16:creationId xmlns:a16="http://schemas.microsoft.com/office/drawing/2014/main" id="{00000000-0008-0000-0300-00001A000000}"/>
              </a:ext>
            </a:extLst>
          </p:cNvPr>
          <p:cNvGraphicFramePr>
            <a:graphicFrameLocks/>
          </p:cNvGraphicFramePr>
          <p:nvPr>
            <p:extLst>
              <p:ext uri="{D42A27DB-BD31-4B8C-83A1-F6EECF244321}">
                <p14:modId xmlns:p14="http://schemas.microsoft.com/office/powerpoint/2010/main" val="3244031689"/>
              </p:ext>
            </p:extLst>
          </p:nvPr>
        </p:nvGraphicFramePr>
        <p:xfrm>
          <a:off x="6392409" y="3523246"/>
          <a:ext cx="4706187" cy="2579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75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F0C91FF8-9759-C49B-9393-34FBA3F56FD7}"/>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06A52AA3-6FD5-4D80-B47B-CA3A10197304}"/>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462E70CE-E78C-15CA-EC44-4F2EBA250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0740D814-AD6D-7486-25DE-D40EC3115552}"/>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48A3EDB0-4ECF-09C4-FB68-D585A50EF462}"/>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6685C2C9-CEA6-7E4E-FAA1-33F4B29FAC89}"/>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DD09C39D-9235-6474-D884-06F22C8B77A1}"/>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892BB29C-644E-C1DE-447A-7B87D8CBDD00}"/>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1616C9F6-990F-524F-3490-115DFD75590F}"/>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BF7F12F9-BCDB-2517-9DF5-5735AE3F7298}"/>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0DD7D471-784C-1E45-6C24-5205C0DD8B09}"/>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0755108C-E86A-96CA-7649-A00E156CAA63}"/>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29BEBE74-10AC-6014-7AEA-8CD85D8E8D4F}"/>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3E3006E1-E1D5-DA75-1AA2-0329D0E39F3E}"/>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7E299C56-5068-7A86-6197-8608E49EBE88}"/>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0B9B750B-616F-87D7-96C4-DC548BC7E2A6}"/>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7E701013-1B11-32D6-DC16-87542615BDAE}"/>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928B8482-8067-D3EC-A242-7F1D95BE82DD}"/>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0AA1CE3D-1C89-0D6A-DB93-761DE2EA9408}"/>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1A1C8D50-3BB2-66EB-012F-393D3378F5D3}"/>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60AA07F8-F4DE-AB12-D053-F57DC2148F2E}"/>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4CF2C0C2-5FCD-8944-0616-2E661E841F8F}"/>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101583D6-BEF6-5A3E-B20C-931046B34F0D}"/>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10347545-7D66-EF6D-5E86-56EE32EAA929}"/>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3A6174F5-64AC-92E5-4719-AD5988235938}"/>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33E93A97-B2C6-16A3-A5DC-B4671A79D37E}"/>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D46D90D4-E6B6-832F-0348-7C66E9F12E1E}"/>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sp>
        <p:nvSpPr>
          <p:cNvPr id="6" name="ZoneTexte 5">
            <a:extLst>
              <a:ext uri="{FF2B5EF4-FFF2-40B4-BE49-F238E27FC236}">
                <a16:creationId xmlns:a16="http://schemas.microsoft.com/office/drawing/2014/main" id="{CB4B5497-0045-97C9-B401-A443190D11BD}"/>
              </a:ext>
            </a:extLst>
          </p:cNvPr>
          <p:cNvSpPr txBox="1"/>
          <p:nvPr/>
        </p:nvSpPr>
        <p:spPr>
          <a:xfrm>
            <a:off x="1651634" y="518740"/>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Plan</a:t>
            </a:r>
          </a:p>
        </p:txBody>
      </p:sp>
      <p:sp>
        <p:nvSpPr>
          <p:cNvPr id="9" name="ZoneTexte 8">
            <a:extLst>
              <a:ext uri="{FF2B5EF4-FFF2-40B4-BE49-F238E27FC236}">
                <a16:creationId xmlns:a16="http://schemas.microsoft.com/office/drawing/2014/main" id="{4F0979D0-DC4E-B58C-CDF6-2D81C449DC1E}"/>
              </a:ext>
            </a:extLst>
          </p:cNvPr>
          <p:cNvSpPr txBox="1"/>
          <p:nvPr/>
        </p:nvSpPr>
        <p:spPr>
          <a:xfrm>
            <a:off x="1719950" y="1424252"/>
            <a:ext cx="6094476" cy="369332"/>
          </a:xfrm>
          <a:prstGeom prst="rect">
            <a:avLst/>
          </a:prstGeom>
          <a:noFill/>
        </p:spPr>
        <p:txBody>
          <a:bodyPr wrap="square">
            <a:spAutoFit/>
          </a:bodyPr>
          <a:lstStyle/>
          <a:p>
            <a:pPr marL="9525">
              <a:spcBef>
                <a:spcPts val="1270"/>
              </a:spcBef>
            </a:pPr>
            <a:r>
              <a:rPr lang="fr-FR" dirty="0">
                <a:solidFill>
                  <a:srgbClr val="414141"/>
                </a:solidFill>
                <a:latin typeface="Verdana"/>
              </a:rPr>
              <a:t>Contexte et Objectifs</a:t>
            </a:r>
          </a:p>
        </p:txBody>
      </p:sp>
      <p:sp>
        <p:nvSpPr>
          <p:cNvPr id="10" name="ZoneTexte 9">
            <a:extLst>
              <a:ext uri="{FF2B5EF4-FFF2-40B4-BE49-F238E27FC236}">
                <a16:creationId xmlns:a16="http://schemas.microsoft.com/office/drawing/2014/main" id="{807552F3-83BB-0899-06E4-5680503CC91F}"/>
              </a:ext>
            </a:extLst>
          </p:cNvPr>
          <p:cNvSpPr txBox="1"/>
          <p:nvPr/>
        </p:nvSpPr>
        <p:spPr>
          <a:xfrm>
            <a:off x="1719950" y="2240751"/>
            <a:ext cx="6094476" cy="369332"/>
          </a:xfrm>
          <a:prstGeom prst="rect">
            <a:avLst/>
          </a:prstGeom>
          <a:noFill/>
        </p:spPr>
        <p:txBody>
          <a:bodyPr wrap="square">
            <a:spAutoFit/>
          </a:bodyPr>
          <a:lstStyle/>
          <a:p>
            <a:pPr marL="9525">
              <a:lnSpc>
                <a:spcPct val="100000"/>
              </a:lnSpc>
              <a:spcBef>
                <a:spcPts val="1270"/>
              </a:spcBef>
            </a:pPr>
            <a:r>
              <a:rPr lang="fr-FR" dirty="0">
                <a:solidFill>
                  <a:srgbClr val="414141"/>
                </a:solidFill>
                <a:latin typeface="Verdana"/>
                <a:cs typeface="Verdana"/>
              </a:rPr>
              <a:t>Score</a:t>
            </a:r>
            <a:r>
              <a:rPr lang="fr-FR" spc="-10" dirty="0">
                <a:solidFill>
                  <a:srgbClr val="414141"/>
                </a:solidFill>
                <a:latin typeface="Verdana"/>
                <a:cs typeface="Verdana"/>
              </a:rPr>
              <a:t> </a:t>
            </a:r>
            <a:r>
              <a:rPr lang="fr-FR" dirty="0">
                <a:solidFill>
                  <a:srgbClr val="414141"/>
                </a:solidFill>
                <a:latin typeface="Verdana"/>
                <a:cs typeface="Verdana"/>
              </a:rPr>
              <a:t>et</a:t>
            </a:r>
            <a:r>
              <a:rPr lang="fr-FR" spc="-35" dirty="0">
                <a:solidFill>
                  <a:srgbClr val="414141"/>
                </a:solidFill>
                <a:latin typeface="Verdana"/>
                <a:cs typeface="Verdana"/>
              </a:rPr>
              <a:t> </a:t>
            </a:r>
            <a:r>
              <a:rPr lang="fr-FR" spc="-10" dirty="0">
                <a:solidFill>
                  <a:srgbClr val="414141"/>
                </a:solidFill>
                <a:latin typeface="Verdana"/>
                <a:cs typeface="Verdana"/>
              </a:rPr>
              <a:t>résumé</a:t>
            </a:r>
            <a:endParaRPr lang="fr-FR" dirty="0"/>
          </a:p>
        </p:txBody>
      </p:sp>
      <p:pic>
        <p:nvPicPr>
          <p:cNvPr id="14" name="Image 13" descr="Une image contenant art&#10;&#10;Le contenu généré par l’IA peut être incorrect.">
            <a:extLst>
              <a:ext uri="{FF2B5EF4-FFF2-40B4-BE49-F238E27FC236}">
                <a16:creationId xmlns:a16="http://schemas.microsoft.com/office/drawing/2014/main" id="{AFCF6A99-E096-76B7-298F-03140171F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16" name="Ellipse 15">
            <a:extLst>
              <a:ext uri="{FF2B5EF4-FFF2-40B4-BE49-F238E27FC236}">
                <a16:creationId xmlns:a16="http://schemas.microsoft.com/office/drawing/2014/main" id="{81D73EE8-4E5A-5D9B-6722-2CF16621D6A7}"/>
              </a:ext>
            </a:extLst>
          </p:cNvPr>
          <p:cNvSpPr/>
          <p:nvPr/>
        </p:nvSpPr>
        <p:spPr>
          <a:xfrm>
            <a:off x="1033626" y="3056181"/>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D6A8068C-30AF-DE32-1F94-4DB0979F5F5F}"/>
              </a:ext>
            </a:extLst>
          </p:cNvPr>
          <p:cNvSpPr/>
          <p:nvPr/>
        </p:nvSpPr>
        <p:spPr>
          <a:xfrm>
            <a:off x="1033626" y="2181562"/>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noir, obscurité&#10;&#10;Le contenu généré par l’IA peut être incorrect.">
            <a:extLst>
              <a:ext uri="{FF2B5EF4-FFF2-40B4-BE49-F238E27FC236}">
                <a16:creationId xmlns:a16="http://schemas.microsoft.com/office/drawing/2014/main" id="{80380D1A-068B-E71C-C871-C932906A092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8464" y="2240751"/>
            <a:ext cx="466395" cy="466395"/>
          </a:xfrm>
          <a:prstGeom prst="rect">
            <a:avLst/>
          </a:prstGeom>
        </p:spPr>
      </p:pic>
      <p:pic>
        <p:nvPicPr>
          <p:cNvPr id="22" name="Image 21" descr="Une image contenant noir, obscurité&#10;&#10;Le contenu généré par l’IA peut être incorrect.">
            <a:extLst>
              <a:ext uri="{FF2B5EF4-FFF2-40B4-BE49-F238E27FC236}">
                <a16:creationId xmlns:a16="http://schemas.microsoft.com/office/drawing/2014/main" id="{4CCFA617-CCFC-1C16-2BEF-F415AF6A50F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3397" y="3110103"/>
            <a:ext cx="471463" cy="471463"/>
          </a:xfrm>
          <a:prstGeom prst="rect">
            <a:avLst/>
          </a:prstGeom>
        </p:spPr>
      </p:pic>
      <p:sp>
        <p:nvSpPr>
          <p:cNvPr id="2" name="Ellipse 1">
            <a:extLst>
              <a:ext uri="{FF2B5EF4-FFF2-40B4-BE49-F238E27FC236}">
                <a16:creationId xmlns:a16="http://schemas.microsoft.com/office/drawing/2014/main" id="{F0CC3070-3D03-02AE-DCA5-8E1E8B7C9F59}"/>
              </a:ext>
            </a:extLst>
          </p:cNvPr>
          <p:cNvSpPr/>
          <p:nvPr/>
        </p:nvSpPr>
        <p:spPr>
          <a:xfrm>
            <a:off x="1025557" y="1306943"/>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noir, obscurité&#10;&#10;Le contenu généré par l’IA peut être incorrect.">
            <a:extLst>
              <a:ext uri="{FF2B5EF4-FFF2-40B4-BE49-F238E27FC236}">
                <a16:creationId xmlns:a16="http://schemas.microsoft.com/office/drawing/2014/main" id="{DB887D19-C7B8-8EC7-6334-B8293E5DC5D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395" y="1366132"/>
            <a:ext cx="466395" cy="466395"/>
          </a:xfrm>
          <a:prstGeom prst="rect">
            <a:avLst/>
          </a:prstGeom>
        </p:spPr>
      </p:pic>
      <p:sp>
        <p:nvSpPr>
          <p:cNvPr id="8" name="Ellipse 7">
            <a:extLst>
              <a:ext uri="{FF2B5EF4-FFF2-40B4-BE49-F238E27FC236}">
                <a16:creationId xmlns:a16="http://schemas.microsoft.com/office/drawing/2014/main" id="{46116875-B5BA-125C-BFD4-18F3F0330CD2}"/>
              </a:ext>
            </a:extLst>
          </p:cNvPr>
          <p:cNvSpPr/>
          <p:nvPr/>
        </p:nvSpPr>
        <p:spPr>
          <a:xfrm>
            <a:off x="1033626" y="3923334"/>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noir, obscurité&#10;&#10;Le contenu généré par l’IA peut être incorrect.">
            <a:extLst>
              <a:ext uri="{FF2B5EF4-FFF2-40B4-BE49-F238E27FC236}">
                <a16:creationId xmlns:a16="http://schemas.microsoft.com/office/drawing/2014/main" id="{AA6053E9-C837-BC7B-0097-312E594443DC}"/>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3632" y="3967806"/>
            <a:ext cx="479487" cy="479487"/>
          </a:xfrm>
          <a:prstGeom prst="rect">
            <a:avLst/>
          </a:prstGeom>
        </p:spPr>
      </p:pic>
      <p:sp>
        <p:nvSpPr>
          <p:cNvPr id="15" name="ZoneTexte 14">
            <a:extLst>
              <a:ext uri="{FF2B5EF4-FFF2-40B4-BE49-F238E27FC236}">
                <a16:creationId xmlns:a16="http://schemas.microsoft.com/office/drawing/2014/main" id="{21EE5F5E-E630-4280-FCB0-891CBA09313D}"/>
              </a:ext>
            </a:extLst>
          </p:cNvPr>
          <p:cNvSpPr txBox="1"/>
          <p:nvPr/>
        </p:nvSpPr>
        <p:spPr>
          <a:xfrm>
            <a:off x="1719950" y="3155835"/>
            <a:ext cx="6094476" cy="369332"/>
          </a:xfrm>
          <a:prstGeom prst="rect">
            <a:avLst/>
          </a:prstGeom>
          <a:noFill/>
        </p:spPr>
        <p:txBody>
          <a:bodyPr wrap="square">
            <a:spAutoFit/>
          </a:bodyPr>
          <a:lstStyle/>
          <a:p>
            <a:r>
              <a:rPr lang="fr-FR" dirty="0">
                <a:solidFill>
                  <a:srgbClr val="414141"/>
                </a:solidFill>
                <a:latin typeface="Verdana"/>
              </a:rPr>
              <a:t>Résumé KPIs Couverture, Voix et Data</a:t>
            </a:r>
          </a:p>
        </p:txBody>
      </p:sp>
      <p:sp>
        <p:nvSpPr>
          <p:cNvPr id="18" name="ZoneTexte 17">
            <a:extLst>
              <a:ext uri="{FF2B5EF4-FFF2-40B4-BE49-F238E27FC236}">
                <a16:creationId xmlns:a16="http://schemas.microsoft.com/office/drawing/2014/main" id="{6571F6E9-B892-BE04-AC1A-9E9E5948D536}"/>
              </a:ext>
            </a:extLst>
          </p:cNvPr>
          <p:cNvSpPr txBox="1"/>
          <p:nvPr/>
        </p:nvSpPr>
        <p:spPr>
          <a:xfrm>
            <a:off x="1811232" y="4070919"/>
            <a:ext cx="6094476" cy="369332"/>
          </a:xfrm>
          <a:prstGeom prst="rect">
            <a:avLst/>
          </a:prstGeom>
          <a:noFill/>
        </p:spPr>
        <p:txBody>
          <a:bodyPr wrap="square">
            <a:spAutoFit/>
          </a:bodyPr>
          <a:lstStyle/>
          <a:p>
            <a:r>
              <a:rPr lang="fr-FR" dirty="0">
                <a:solidFill>
                  <a:srgbClr val="414141"/>
                </a:solidFill>
                <a:latin typeface="Verdana"/>
              </a:rPr>
              <a:t>Observation</a:t>
            </a:r>
          </a:p>
        </p:txBody>
      </p:sp>
      <p:sp>
        <p:nvSpPr>
          <p:cNvPr id="21" name="ZoneTexte 20">
            <a:extLst>
              <a:ext uri="{FF2B5EF4-FFF2-40B4-BE49-F238E27FC236}">
                <a16:creationId xmlns:a16="http://schemas.microsoft.com/office/drawing/2014/main" id="{C144FAEC-F07D-5ADD-F12E-EEABE51A60C2}"/>
              </a:ext>
            </a:extLst>
          </p:cNvPr>
          <p:cNvSpPr txBox="1"/>
          <p:nvPr/>
        </p:nvSpPr>
        <p:spPr>
          <a:xfrm>
            <a:off x="1811232" y="4886787"/>
            <a:ext cx="6094476" cy="369332"/>
          </a:xfrm>
          <a:prstGeom prst="rect">
            <a:avLst/>
          </a:prstGeom>
          <a:noFill/>
        </p:spPr>
        <p:txBody>
          <a:bodyPr wrap="square">
            <a:spAutoFit/>
          </a:bodyPr>
          <a:lstStyle/>
          <a:p>
            <a:r>
              <a:rPr lang="fr-FR" dirty="0">
                <a:solidFill>
                  <a:srgbClr val="414141"/>
                </a:solidFill>
                <a:latin typeface="Verdana"/>
              </a:rPr>
              <a:t>Conclusion</a:t>
            </a:r>
          </a:p>
        </p:txBody>
      </p:sp>
      <p:sp>
        <p:nvSpPr>
          <p:cNvPr id="23" name="Ellipse 22">
            <a:extLst>
              <a:ext uri="{FF2B5EF4-FFF2-40B4-BE49-F238E27FC236}">
                <a16:creationId xmlns:a16="http://schemas.microsoft.com/office/drawing/2014/main" id="{E478D10D-77BB-63D6-CD2B-4C976000CA44}"/>
              </a:ext>
            </a:extLst>
          </p:cNvPr>
          <p:cNvSpPr/>
          <p:nvPr/>
        </p:nvSpPr>
        <p:spPr>
          <a:xfrm>
            <a:off x="1025339" y="4779696"/>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Une image contenant noir, obscurité&#10;&#10;Le contenu généré par l’IA peut être incorrect.">
            <a:extLst>
              <a:ext uri="{FF2B5EF4-FFF2-40B4-BE49-F238E27FC236}">
                <a16:creationId xmlns:a16="http://schemas.microsoft.com/office/drawing/2014/main" id="{089C6B5D-AD7D-028A-4EBD-A93E7B9BC55D}"/>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4510" y="4849463"/>
            <a:ext cx="436896" cy="436896"/>
          </a:xfrm>
          <a:prstGeom prst="rect">
            <a:avLst/>
          </a:prstGeom>
        </p:spPr>
      </p:pic>
    </p:spTree>
    <p:extLst>
      <p:ext uri="{BB962C8B-B14F-4D97-AF65-F5344CB8AC3E}">
        <p14:creationId xmlns:p14="http://schemas.microsoft.com/office/powerpoint/2010/main" val="286311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8DC7-EF21-1BDD-033F-1256027AC0B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031D8A3F-5111-4F36-DB76-BC1AE6504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8EEE3BA-85A2-86B8-4969-F76A88F8DC1B}"/>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EDEB51A6-97A2-723C-5F73-DA6E01FBA47A}"/>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Qualité Vocal MOS</a:t>
            </a:r>
            <a:endParaRPr lang="fr-FR" sz="2800" dirty="0"/>
          </a:p>
        </p:txBody>
      </p:sp>
      <p:sp>
        <p:nvSpPr>
          <p:cNvPr id="6" name="ZoneTexte 5">
            <a:extLst>
              <a:ext uri="{FF2B5EF4-FFF2-40B4-BE49-F238E27FC236}">
                <a16:creationId xmlns:a16="http://schemas.microsoft.com/office/drawing/2014/main" id="{F9B3B131-37F4-0C8F-0AE9-298C8EC0C0A1}"/>
              </a:ext>
            </a:extLst>
          </p:cNvPr>
          <p:cNvSpPr txBox="1"/>
          <p:nvPr/>
        </p:nvSpPr>
        <p:spPr>
          <a:xfrm>
            <a:off x="414494" y="1767007"/>
            <a:ext cx="10684101" cy="1164871"/>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TT Présente le MOS le plus dégradé à cause de l'utilisation du NB-AMR.</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Les autres opérateurs utilisent le HD-Voice (AMR WB).</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Il est fortement recommandé d’accélérer le déploiement du Volte.</a:t>
            </a:r>
          </a:p>
        </p:txBody>
      </p:sp>
      <p:sp>
        <p:nvSpPr>
          <p:cNvPr id="13" name="Rectangle : coins arrondis 12">
            <a:extLst>
              <a:ext uri="{FF2B5EF4-FFF2-40B4-BE49-F238E27FC236}">
                <a16:creationId xmlns:a16="http://schemas.microsoft.com/office/drawing/2014/main" id="{024A833A-D0BD-A8EF-F8CE-51E152C4C63E}"/>
              </a:ext>
            </a:extLst>
          </p:cNvPr>
          <p:cNvSpPr/>
          <p:nvPr/>
        </p:nvSpPr>
        <p:spPr>
          <a:xfrm>
            <a:off x="-7537" y="3441126"/>
            <a:ext cx="422031" cy="578216"/>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400" b="1" dirty="0"/>
          </a:p>
          <a:p>
            <a:pPr algn="ctr"/>
            <a:r>
              <a:rPr lang="fr-FR" sz="1400" b="1" dirty="0"/>
              <a:t>TT</a:t>
            </a:r>
          </a:p>
          <a:p>
            <a:pPr algn="ctr"/>
            <a:endParaRPr lang="fr-FR" sz="1050" b="1" dirty="0"/>
          </a:p>
        </p:txBody>
      </p:sp>
      <p:sp>
        <p:nvSpPr>
          <p:cNvPr id="14" name="Rectangle : coins arrondis 13">
            <a:extLst>
              <a:ext uri="{FF2B5EF4-FFF2-40B4-BE49-F238E27FC236}">
                <a16:creationId xmlns:a16="http://schemas.microsoft.com/office/drawing/2014/main" id="{13BDB357-7E5F-9278-4F23-129F85DB5668}"/>
              </a:ext>
            </a:extLst>
          </p:cNvPr>
          <p:cNvSpPr/>
          <p:nvPr/>
        </p:nvSpPr>
        <p:spPr>
          <a:xfrm>
            <a:off x="-7537" y="4277679"/>
            <a:ext cx="422031" cy="578215"/>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050" b="1" dirty="0"/>
          </a:p>
          <a:p>
            <a:pPr algn="ctr"/>
            <a:r>
              <a:rPr lang="fr-FR" sz="1050" b="1" dirty="0"/>
              <a:t>OO</a:t>
            </a:r>
            <a:endParaRPr lang="fr-FR" sz="800" b="1" dirty="0"/>
          </a:p>
        </p:txBody>
      </p:sp>
      <p:sp>
        <p:nvSpPr>
          <p:cNvPr id="15" name="Rectangle : coins arrondis 14">
            <a:extLst>
              <a:ext uri="{FF2B5EF4-FFF2-40B4-BE49-F238E27FC236}">
                <a16:creationId xmlns:a16="http://schemas.microsoft.com/office/drawing/2014/main" id="{65C8C644-A163-A333-112E-F62C79090DBF}"/>
              </a:ext>
            </a:extLst>
          </p:cNvPr>
          <p:cNvSpPr/>
          <p:nvPr/>
        </p:nvSpPr>
        <p:spPr>
          <a:xfrm>
            <a:off x="1" y="5040441"/>
            <a:ext cx="414494" cy="578216"/>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050" b="1" dirty="0"/>
          </a:p>
          <a:p>
            <a:pPr algn="ctr"/>
            <a:r>
              <a:rPr lang="fr-FR" sz="1050" b="1" dirty="0"/>
              <a:t>OR</a:t>
            </a:r>
            <a:endParaRPr lang="fr-FR" sz="800" b="1" dirty="0"/>
          </a:p>
        </p:txBody>
      </p:sp>
      <p:graphicFrame>
        <p:nvGraphicFramePr>
          <p:cNvPr id="4" name="Graphique 3">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478258239"/>
              </p:ext>
            </p:extLst>
          </p:nvPr>
        </p:nvGraphicFramePr>
        <p:xfrm>
          <a:off x="7436497" y="1456682"/>
          <a:ext cx="4591383" cy="2351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1347137427"/>
              </p:ext>
            </p:extLst>
          </p:nvPr>
        </p:nvGraphicFramePr>
        <p:xfrm>
          <a:off x="7632441" y="4118474"/>
          <a:ext cx="4395439" cy="22636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311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7F8A-D4C7-30A0-7704-0F3FE1BC88EB}"/>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D77AC071-5A2A-15F4-DC9B-20D8C83D2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6335D23-31A0-7874-7F41-E11C3F832A45}"/>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B4C0D70B-8920-71BE-FFB9-3CCD566BC4FE}"/>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Pilot pollution</a:t>
            </a:r>
            <a:endParaRPr lang="fr-FR" sz="2800" dirty="0"/>
          </a:p>
        </p:txBody>
      </p:sp>
      <p:sp>
        <p:nvSpPr>
          <p:cNvPr id="9" name="ZoneTexte 8">
            <a:extLst>
              <a:ext uri="{FF2B5EF4-FFF2-40B4-BE49-F238E27FC236}">
                <a16:creationId xmlns:a16="http://schemas.microsoft.com/office/drawing/2014/main" id="{11FC9AE4-BAEF-8584-6311-0158280745FF}"/>
              </a:ext>
            </a:extLst>
          </p:cNvPr>
          <p:cNvSpPr txBox="1"/>
          <p:nvPr/>
        </p:nvSpPr>
        <p:spPr>
          <a:xfrm>
            <a:off x="183254" y="2199309"/>
            <a:ext cx="5928287" cy="1441870"/>
          </a:xfrm>
          <a:prstGeom prst="rect">
            <a:avLst/>
          </a:prstGeom>
          <a:noFill/>
        </p:spPr>
        <p:txBody>
          <a:bodyPr wrap="square">
            <a:spAutoFit/>
          </a:bodyPr>
          <a:lstStyle/>
          <a:p>
            <a:pPr algn="l">
              <a:lnSpc>
                <a:spcPct val="150000"/>
              </a:lnSpc>
            </a:pPr>
            <a:endParaRPr lang="fr-FR" sz="1200" b="0" i="0" u="none" strike="noStrike" baseline="0" dirty="0">
              <a:solidFill>
                <a:srgbClr val="000000"/>
              </a:solidFill>
              <a:latin typeface="Verdana" panose="020B0604030504040204" pitchFamily="34" charset="0"/>
            </a:endParaRP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41,15% des échantillons ont Pilot pollution supérieur ou égale à 5.</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Mener une étude des overshooter pour avoir une dominance et réduire les interférences. </a:t>
            </a:r>
          </a:p>
        </p:txBody>
      </p:sp>
      <p:pic>
        <p:nvPicPr>
          <p:cNvPr id="3" name="Image 2">
            <a:extLst>
              <a:ext uri="{FF2B5EF4-FFF2-40B4-BE49-F238E27FC236}">
                <a16:creationId xmlns:a16="http://schemas.microsoft.com/office/drawing/2014/main" id="{7528617C-A989-63FE-4CDD-D2EFB0D4B711}"/>
              </a:ext>
            </a:extLst>
          </p:cNvPr>
          <p:cNvPicPr>
            <a:picLocks noChangeAspect="1"/>
          </p:cNvPicPr>
          <p:nvPr/>
        </p:nvPicPr>
        <p:blipFill>
          <a:blip r:embed="rId4"/>
          <a:stretch>
            <a:fillRect/>
          </a:stretch>
        </p:blipFill>
        <p:spPr>
          <a:xfrm>
            <a:off x="7071887" y="1247383"/>
            <a:ext cx="4283735" cy="5341210"/>
          </a:xfrm>
          <a:prstGeom prst="rect">
            <a:avLst/>
          </a:prstGeom>
        </p:spPr>
      </p:pic>
      <p:pic>
        <p:nvPicPr>
          <p:cNvPr id="6" name="Image 5">
            <a:extLst>
              <a:ext uri="{FF2B5EF4-FFF2-40B4-BE49-F238E27FC236}">
                <a16:creationId xmlns:a16="http://schemas.microsoft.com/office/drawing/2014/main" id="{30D14D0C-C2E3-AD7B-B6D4-D93A9CD7F8CA}"/>
              </a:ext>
            </a:extLst>
          </p:cNvPr>
          <p:cNvPicPr>
            <a:picLocks noChangeAspect="1"/>
          </p:cNvPicPr>
          <p:nvPr/>
        </p:nvPicPr>
        <p:blipFill>
          <a:blip r:embed="rId5"/>
          <a:stretch>
            <a:fillRect/>
          </a:stretch>
        </p:blipFill>
        <p:spPr>
          <a:xfrm>
            <a:off x="9933625" y="1322162"/>
            <a:ext cx="1347352" cy="1204640"/>
          </a:xfrm>
          <a:prstGeom prst="rect">
            <a:avLst/>
          </a:prstGeom>
        </p:spPr>
      </p:pic>
    </p:spTree>
    <p:extLst>
      <p:ext uri="{BB962C8B-B14F-4D97-AF65-F5344CB8AC3E}">
        <p14:creationId xmlns:p14="http://schemas.microsoft.com/office/powerpoint/2010/main" val="215189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0664-3289-56A7-793B-2E653FF9814D}"/>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9E27340B-5FD7-38C1-5C55-EB4474AB0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DD6B49E4-A0C5-63F1-F61B-647B48CCC46D}"/>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7A65E09-47F1-7631-271C-2F345F3208D5}"/>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Serving System &amp; Band</a:t>
            </a:r>
            <a:endParaRPr lang="fr-FR" sz="2800" dirty="0"/>
          </a:p>
        </p:txBody>
      </p:sp>
      <p:sp>
        <p:nvSpPr>
          <p:cNvPr id="8" name="ZoneTexte 7">
            <a:extLst>
              <a:ext uri="{FF2B5EF4-FFF2-40B4-BE49-F238E27FC236}">
                <a16:creationId xmlns:a16="http://schemas.microsoft.com/office/drawing/2014/main" id="{8618B139-377B-4005-7083-4C6E74437C77}"/>
              </a:ext>
            </a:extLst>
          </p:cNvPr>
          <p:cNvSpPr txBox="1"/>
          <p:nvPr/>
        </p:nvSpPr>
        <p:spPr>
          <a:xfrm>
            <a:off x="183254" y="1322162"/>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sp>
        <p:nvSpPr>
          <p:cNvPr id="10" name="Rectangle : coins arrondis 9">
            <a:extLst>
              <a:ext uri="{FF2B5EF4-FFF2-40B4-BE49-F238E27FC236}">
                <a16:creationId xmlns:a16="http://schemas.microsoft.com/office/drawing/2014/main" id="{65FF634F-3B6C-888F-DB6A-B725BBAF7F06}"/>
              </a:ext>
            </a:extLst>
          </p:cNvPr>
          <p:cNvSpPr/>
          <p:nvPr/>
        </p:nvSpPr>
        <p:spPr>
          <a:xfrm>
            <a:off x="393791" y="240340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3G</a:t>
            </a:r>
          </a:p>
        </p:txBody>
      </p:sp>
      <p:cxnSp>
        <p:nvCxnSpPr>
          <p:cNvPr id="11" name="Connecteur droit 10">
            <a:extLst>
              <a:ext uri="{FF2B5EF4-FFF2-40B4-BE49-F238E27FC236}">
                <a16:creationId xmlns:a16="http://schemas.microsoft.com/office/drawing/2014/main" id="{4D962F0D-001A-56D7-43DF-EE9A1826A3E2}"/>
              </a:ext>
            </a:extLst>
          </p:cNvPr>
          <p:cNvCxnSpPr>
            <a:cxnSpLocks/>
          </p:cNvCxnSpPr>
          <p:nvPr/>
        </p:nvCxnSpPr>
        <p:spPr>
          <a:xfrm>
            <a:off x="4009293" y="2608784"/>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2" name="Rectangle : coins arrondis 11">
            <a:extLst>
              <a:ext uri="{FF2B5EF4-FFF2-40B4-BE49-F238E27FC236}">
                <a16:creationId xmlns:a16="http://schemas.microsoft.com/office/drawing/2014/main" id="{F78BDE4B-3C03-E160-4F8E-5C9782F83DFB}"/>
              </a:ext>
            </a:extLst>
          </p:cNvPr>
          <p:cNvSpPr/>
          <p:nvPr/>
        </p:nvSpPr>
        <p:spPr>
          <a:xfrm>
            <a:off x="393791" y="399749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4G</a:t>
            </a:r>
          </a:p>
        </p:txBody>
      </p:sp>
      <p:sp>
        <p:nvSpPr>
          <p:cNvPr id="13" name="Rectangle : coins arrondis 12">
            <a:extLst>
              <a:ext uri="{FF2B5EF4-FFF2-40B4-BE49-F238E27FC236}">
                <a16:creationId xmlns:a16="http://schemas.microsoft.com/office/drawing/2014/main" id="{7BFF916C-E5A0-B514-2EE7-A51F1019EFF6}"/>
              </a:ext>
            </a:extLst>
          </p:cNvPr>
          <p:cNvSpPr/>
          <p:nvPr/>
        </p:nvSpPr>
        <p:spPr>
          <a:xfrm>
            <a:off x="418146" y="585210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5G</a:t>
            </a:r>
          </a:p>
        </p:txBody>
      </p:sp>
      <p:sp>
        <p:nvSpPr>
          <p:cNvPr id="14" name="Flèche : chevron 13">
            <a:extLst>
              <a:ext uri="{FF2B5EF4-FFF2-40B4-BE49-F238E27FC236}">
                <a16:creationId xmlns:a16="http://schemas.microsoft.com/office/drawing/2014/main" id="{61A32DD2-B8FF-52AD-E7C2-5C47C97B4487}"/>
              </a:ext>
            </a:extLst>
          </p:cNvPr>
          <p:cNvSpPr/>
          <p:nvPr/>
        </p:nvSpPr>
        <p:spPr>
          <a:xfrm>
            <a:off x="1800327" y="236985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 chevron 14">
            <a:extLst>
              <a:ext uri="{FF2B5EF4-FFF2-40B4-BE49-F238E27FC236}">
                <a16:creationId xmlns:a16="http://schemas.microsoft.com/office/drawing/2014/main" id="{55A2FC47-596B-25DF-65D8-5A68E9CA40D5}"/>
              </a:ext>
            </a:extLst>
          </p:cNvPr>
          <p:cNvSpPr/>
          <p:nvPr/>
        </p:nvSpPr>
        <p:spPr>
          <a:xfrm>
            <a:off x="1787644" y="3963948"/>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 chevron 15">
            <a:extLst>
              <a:ext uri="{FF2B5EF4-FFF2-40B4-BE49-F238E27FC236}">
                <a16:creationId xmlns:a16="http://schemas.microsoft.com/office/drawing/2014/main" id="{7F549EB5-0905-8969-0AEF-A28310EDDD3E}"/>
              </a:ext>
            </a:extLst>
          </p:cNvPr>
          <p:cNvSpPr/>
          <p:nvPr/>
        </p:nvSpPr>
        <p:spPr>
          <a:xfrm>
            <a:off x="1772907" y="5809225"/>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 coins arrondis 16">
            <a:extLst>
              <a:ext uri="{FF2B5EF4-FFF2-40B4-BE49-F238E27FC236}">
                <a16:creationId xmlns:a16="http://schemas.microsoft.com/office/drawing/2014/main" id="{A18628AD-BEE5-DE8E-BC5F-9E6B07B6E499}"/>
              </a:ext>
            </a:extLst>
          </p:cNvPr>
          <p:cNvSpPr/>
          <p:nvPr/>
        </p:nvSpPr>
        <p:spPr>
          <a:xfrm>
            <a:off x="2502039" y="2296388"/>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U2100</a:t>
            </a:r>
          </a:p>
        </p:txBody>
      </p:sp>
      <p:sp>
        <p:nvSpPr>
          <p:cNvPr id="20" name="Rectangle : coins arrondis 19">
            <a:extLst>
              <a:ext uri="{FF2B5EF4-FFF2-40B4-BE49-F238E27FC236}">
                <a16:creationId xmlns:a16="http://schemas.microsoft.com/office/drawing/2014/main" id="{532C97FE-531B-AAD1-4B40-7C8E3ECB8FE7}"/>
              </a:ext>
            </a:extLst>
          </p:cNvPr>
          <p:cNvSpPr/>
          <p:nvPr/>
        </p:nvSpPr>
        <p:spPr>
          <a:xfrm>
            <a:off x="2502039" y="2718485"/>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900</a:t>
            </a:r>
          </a:p>
        </p:txBody>
      </p:sp>
      <p:sp>
        <p:nvSpPr>
          <p:cNvPr id="23" name="Rectangle : coins arrondis 22">
            <a:extLst>
              <a:ext uri="{FF2B5EF4-FFF2-40B4-BE49-F238E27FC236}">
                <a16:creationId xmlns:a16="http://schemas.microsoft.com/office/drawing/2014/main" id="{D4D5014E-3C78-5CE8-5D50-93768C72AC54}"/>
              </a:ext>
            </a:extLst>
          </p:cNvPr>
          <p:cNvSpPr/>
          <p:nvPr/>
        </p:nvSpPr>
        <p:spPr>
          <a:xfrm>
            <a:off x="4383464" y="1444123"/>
            <a:ext cx="54239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600" b="1" dirty="0"/>
              <a:t>TT</a:t>
            </a:r>
            <a:endParaRPr lang="fr-FR" sz="1100" b="1" dirty="0"/>
          </a:p>
        </p:txBody>
      </p:sp>
      <p:sp>
        <p:nvSpPr>
          <p:cNvPr id="24" name="Rectangle : coins arrondis 23">
            <a:extLst>
              <a:ext uri="{FF2B5EF4-FFF2-40B4-BE49-F238E27FC236}">
                <a16:creationId xmlns:a16="http://schemas.microsoft.com/office/drawing/2014/main" id="{1DC523BD-A782-9D1E-F65B-D8FAD6472955}"/>
              </a:ext>
            </a:extLst>
          </p:cNvPr>
          <p:cNvSpPr/>
          <p:nvPr/>
        </p:nvSpPr>
        <p:spPr>
          <a:xfrm>
            <a:off x="7084902" y="1437609"/>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5" name="Rectangle : coins arrondis 24">
            <a:extLst>
              <a:ext uri="{FF2B5EF4-FFF2-40B4-BE49-F238E27FC236}">
                <a16:creationId xmlns:a16="http://schemas.microsoft.com/office/drawing/2014/main" id="{0EF9CB90-F817-B6CE-00DC-2F77415C4D5A}"/>
              </a:ext>
            </a:extLst>
          </p:cNvPr>
          <p:cNvSpPr/>
          <p:nvPr/>
        </p:nvSpPr>
        <p:spPr>
          <a:xfrm>
            <a:off x="10064578" y="1437609"/>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sp>
        <p:nvSpPr>
          <p:cNvPr id="26" name="Rectangle : coins arrondis 25">
            <a:extLst>
              <a:ext uri="{FF2B5EF4-FFF2-40B4-BE49-F238E27FC236}">
                <a16:creationId xmlns:a16="http://schemas.microsoft.com/office/drawing/2014/main" id="{DE0E5ABC-78A2-3D95-FD3F-AFE7C25FD47E}"/>
              </a:ext>
            </a:extLst>
          </p:cNvPr>
          <p:cNvSpPr/>
          <p:nvPr/>
        </p:nvSpPr>
        <p:spPr>
          <a:xfrm>
            <a:off x="2502039" y="3703086"/>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L800</a:t>
            </a:r>
          </a:p>
        </p:txBody>
      </p:sp>
      <p:sp>
        <p:nvSpPr>
          <p:cNvPr id="27" name="Rectangle : coins arrondis 26">
            <a:extLst>
              <a:ext uri="{FF2B5EF4-FFF2-40B4-BE49-F238E27FC236}">
                <a16:creationId xmlns:a16="http://schemas.microsoft.com/office/drawing/2014/main" id="{FFDBA274-B1AF-47F8-2BD2-38C3A30C9C97}"/>
              </a:ext>
            </a:extLst>
          </p:cNvPr>
          <p:cNvSpPr/>
          <p:nvPr/>
        </p:nvSpPr>
        <p:spPr>
          <a:xfrm>
            <a:off x="2502039" y="4155036"/>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L1800</a:t>
            </a:r>
          </a:p>
        </p:txBody>
      </p:sp>
      <p:sp>
        <p:nvSpPr>
          <p:cNvPr id="28" name="Rectangle : coins arrondis 27">
            <a:extLst>
              <a:ext uri="{FF2B5EF4-FFF2-40B4-BE49-F238E27FC236}">
                <a16:creationId xmlns:a16="http://schemas.microsoft.com/office/drawing/2014/main" id="{B5DA78C5-5CD6-0E2E-97B8-C21195BA0847}"/>
              </a:ext>
            </a:extLst>
          </p:cNvPr>
          <p:cNvSpPr/>
          <p:nvPr/>
        </p:nvSpPr>
        <p:spPr>
          <a:xfrm>
            <a:off x="2502039" y="4615824"/>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L2100</a:t>
            </a:r>
          </a:p>
        </p:txBody>
      </p:sp>
      <p:cxnSp>
        <p:nvCxnSpPr>
          <p:cNvPr id="29" name="Connecteur droit 28">
            <a:extLst>
              <a:ext uri="{FF2B5EF4-FFF2-40B4-BE49-F238E27FC236}">
                <a16:creationId xmlns:a16="http://schemas.microsoft.com/office/drawing/2014/main" id="{2EFC7A3B-CFFD-0E91-AFAF-70CEA146DEF8}"/>
              </a:ext>
            </a:extLst>
          </p:cNvPr>
          <p:cNvCxnSpPr>
            <a:cxnSpLocks/>
          </p:cNvCxnSpPr>
          <p:nvPr/>
        </p:nvCxnSpPr>
        <p:spPr>
          <a:xfrm>
            <a:off x="3870291" y="3997498"/>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C34DD3DB-A59C-69EB-3E9D-63E6CB059091}"/>
              </a:ext>
            </a:extLst>
          </p:cNvPr>
          <p:cNvCxnSpPr>
            <a:cxnSpLocks/>
          </p:cNvCxnSpPr>
          <p:nvPr/>
        </p:nvCxnSpPr>
        <p:spPr>
          <a:xfrm>
            <a:off x="3870291" y="4562177"/>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AD9B8C40-D061-EE0E-0266-BF83698DEEE2}"/>
              </a:ext>
            </a:extLst>
          </p:cNvPr>
          <p:cNvCxnSpPr>
            <a:cxnSpLocks/>
          </p:cNvCxnSpPr>
          <p:nvPr/>
        </p:nvCxnSpPr>
        <p:spPr>
          <a:xfrm>
            <a:off x="3870291" y="5180710"/>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32" name="Rectangle : coins arrondis 31">
            <a:extLst>
              <a:ext uri="{FF2B5EF4-FFF2-40B4-BE49-F238E27FC236}">
                <a16:creationId xmlns:a16="http://schemas.microsoft.com/office/drawing/2014/main" id="{37824F55-6585-C33F-C66C-29F11A3D4698}"/>
              </a:ext>
            </a:extLst>
          </p:cNvPr>
          <p:cNvSpPr/>
          <p:nvPr/>
        </p:nvSpPr>
        <p:spPr>
          <a:xfrm>
            <a:off x="2487302" y="5842730"/>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FDD</a:t>
            </a:r>
          </a:p>
        </p:txBody>
      </p:sp>
      <p:sp>
        <p:nvSpPr>
          <p:cNvPr id="33" name="Rectangle : coins arrondis 32">
            <a:extLst>
              <a:ext uri="{FF2B5EF4-FFF2-40B4-BE49-F238E27FC236}">
                <a16:creationId xmlns:a16="http://schemas.microsoft.com/office/drawing/2014/main" id="{034E514E-AC9C-AA6C-F745-837B7455F22A}"/>
              </a:ext>
            </a:extLst>
          </p:cNvPr>
          <p:cNvSpPr/>
          <p:nvPr/>
        </p:nvSpPr>
        <p:spPr>
          <a:xfrm>
            <a:off x="2487302" y="6436882"/>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TDD</a:t>
            </a:r>
          </a:p>
        </p:txBody>
      </p:sp>
      <p:cxnSp>
        <p:nvCxnSpPr>
          <p:cNvPr id="34" name="Connecteur droit 33">
            <a:extLst>
              <a:ext uri="{FF2B5EF4-FFF2-40B4-BE49-F238E27FC236}">
                <a16:creationId xmlns:a16="http://schemas.microsoft.com/office/drawing/2014/main" id="{DE407CFE-FA92-C437-C971-AF713AE0737F}"/>
              </a:ext>
            </a:extLst>
          </p:cNvPr>
          <p:cNvCxnSpPr>
            <a:cxnSpLocks/>
          </p:cNvCxnSpPr>
          <p:nvPr/>
        </p:nvCxnSpPr>
        <p:spPr>
          <a:xfrm>
            <a:off x="3990026" y="6271803"/>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7339C3D6-F83F-1F3E-6A30-F7B08EFF617F}"/>
              </a:ext>
            </a:extLst>
          </p:cNvPr>
          <p:cNvCxnSpPr>
            <a:cxnSpLocks/>
          </p:cNvCxnSpPr>
          <p:nvPr/>
        </p:nvCxnSpPr>
        <p:spPr>
          <a:xfrm>
            <a:off x="220461" y="3323891"/>
            <a:ext cx="11616497"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37" name="Connecteur droit 36">
            <a:extLst>
              <a:ext uri="{FF2B5EF4-FFF2-40B4-BE49-F238E27FC236}">
                <a16:creationId xmlns:a16="http://schemas.microsoft.com/office/drawing/2014/main" id="{9C2BC4CC-8582-66FF-A493-C406B462081B}"/>
              </a:ext>
            </a:extLst>
          </p:cNvPr>
          <p:cNvCxnSpPr>
            <a:cxnSpLocks/>
          </p:cNvCxnSpPr>
          <p:nvPr/>
        </p:nvCxnSpPr>
        <p:spPr>
          <a:xfrm>
            <a:off x="0" y="5671602"/>
            <a:ext cx="11616497"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2" name="Ellipse 1">
            <a:extLst>
              <a:ext uri="{FF2B5EF4-FFF2-40B4-BE49-F238E27FC236}">
                <a16:creationId xmlns:a16="http://schemas.microsoft.com/office/drawing/2014/main" id="{754E4D29-96F8-102D-8CC1-D42A3E9BA55F}"/>
              </a:ext>
            </a:extLst>
          </p:cNvPr>
          <p:cNvSpPr/>
          <p:nvPr/>
        </p:nvSpPr>
        <p:spPr>
          <a:xfrm>
            <a:off x="4383464" y="2032357"/>
            <a:ext cx="69889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3" name="Ellipse 2">
            <a:extLst>
              <a:ext uri="{FF2B5EF4-FFF2-40B4-BE49-F238E27FC236}">
                <a16:creationId xmlns:a16="http://schemas.microsoft.com/office/drawing/2014/main" id="{815890C3-33D7-753D-83DA-C1DE90C71612}"/>
              </a:ext>
            </a:extLst>
          </p:cNvPr>
          <p:cNvSpPr/>
          <p:nvPr/>
        </p:nvSpPr>
        <p:spPr>
          <a:xfrm>
            <a:off x="4400026" y="2753637"/>
            <a:ext cx="69889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7" name="Ellipse 6">
            <a:extLst>
              <a:ext uri="{FF2B5EF4-FFF2-40B4-BE49-F238E27FC236}">
                <a16:creationId xmlns:a16="http://schemas.microsoft.com/office/drawing/2014/main" id="{796AACAB-65C9-090F-5AB3-8EBC56A23C79}"/>
              </a:ext>
            </a:extLst>
          </p:cNvPr>
          <p:cNvSpPr/>
          <p:nvPr/>
        </p:nvSpPr>
        <p:spPr>
          <a:xfrm>
            <a:off x="6472275" y="2783258"/>
            <a:ext cx="69889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9" name="Ellipse 8">
            <a:extLst>
              <a:ext uri="{FF2B5EF4-FFF2-40B4-BE49-F238E27FC236}">
                <a16:creationId xmlns:a16="http://schemas.microsoft.com/office/drawing/2014/main" id="{B60AA7FE-47D5-2DBB-188E-9779BF930AE7}"/>
              </a:ext>
            </a:extLst>
          </p:cNvPr>
          <p:cNvSpPr/>
          <p:nvPr/>
        </p:nvSpPr>
        <p:spPr>
          <a:xfrm>
            <a:off x="7485912" y="2753691"/>
            <a:ext cx="69889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F2</a:t>
            </a:r>
          </a:p>
        </p:txBody>
      </p:sp>
      <p:sp>
        <p:nvSpPr>
          <p:cNvPr id="21" name="Ellipse 20">
            <a:extLst>
              <a:ext uri="{FF2B5EF4-FFF2-40B4-BE49-F238E27FC236}">
                <a16:creationId xmlns:a16="http://schemas.microsoft.com/office/drawing/2014/main" id="{34C39065-5900-8BEF-D37B-FC711EA4C1E1}"/>
              </a:ext>
            </a:extLst>
          </p:cNvPr>
          <p:cNvSpPr/>
          <p:nvPr/>
        </p:nvSpPr>
        <p:spPr>
          <a:xfrm>
            <a:off x="9903997" y="2013652"/>
            <a:ext cx="69889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22" name="Ellipse 21">
            <a:extLst>
              <a:ext uri="{FF2B5EF4-FFF2-40B4-BE49-F238E27FC236}">
                <a16:creationId xmlns:a16="http://schemas.microsoft.com/office/drawing/2014/main" id="{787D3E39-2161-02DC-F1FC-500E0CD38833}"/>
              </a:ext>
            </a:extLst>
          </p:cNvPr>
          <p:cNvSpPr/>
          <p:nvPr/>
        </p:nvSpPr>
        <p:spPr>
          <a:xfrm>
            <a:off x="9903997" y="2708682"/>
            <a:ext cx="69889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50" name="ZoneTexte 49">
            <a:extLst>
              <a:ext uri="{FF2B5EF4-FFF2-40B4-BE49-F238E27FC236}">
                <a16:creationId xmlns:a16="http://schemas.microsoft.com/office/drawing/2014/main" id="{5ADB9A6B-FE41-B085-8C7F-172636F5C650}"/>
              </a:ext>
            </a:extLst>
          </p:cNvPr>
          <p:cNvSpPr txBox="1"/>
          <p:nvPr/>
        </p:nvSpPr>
        <p:spPr>
          <a:xfrm>
            <a:off x="3926074" y="5249274"/>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40M </a:t>
            </a:r>
          </a:p>
        </p:txBody>
      </p:sp>
      <p:sp>
        <p:nvSpPr>
          <p:cNvPr id="51" name="ZoneTexte 50">
            <a:extLst>
              <a:ext uri="{FF2B5EF4-FFF2-40B4-BE49-F238E27FC236}">
                <a16:creationId xmlns:a16="http://schemas.microsoft.com/office/drawing/2014/main" id="{B789D55A-2BFF-023F-7AF7-1301112B5081}"/>
              </a:ext>
            </a:extLst>
          </p:cNvPr>
          <p:cNvSpPr txBox="1"/>
          <p:nvPr/>
        </p:nvSpPr>
        <p:spPr>
          <a:xfrm>
            <a:off x="6521321" y="5279774"/>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50M </a:t>
            </a:r>
          </a:p>
        </p:txBody>
      </p:sp>
      <p:sp>
        <p:nvSpPr>
          <p:cNvPr id="52" name="ZoneTexte 51">
            <a:extLst>
              <a:ext uri="{FF2B5EF4-FFF2-40B4-BE49-F238E27FC236}">
                <a16:creationId xmlns:a16="http://schemas.microsoft.com/office/drawing/2014/main" id="{3F9C1A55-2DDD-2745-3166-D02300076576}"/>
              </a:ext>
            </a:extLst>
          </p:cNvPr>
          <p:cNvSpPr txBox="1"/>
          <p:nvPr/>
        </p:nvSpPr>
        <p:spPr>
          <a:xfrm>
            <a:off x="9431328" y="5267725"/>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45M </a:t>
            </a:r>
          </a:p>
        </p:txBody>
      </p:sp>
      <p:sp>
        <p:nvSpPr>
          <p:cNvPr id="53" name="Ellipse 52">
            <a:extLst>
              <a:ext uri="{FF2B5EF4-FFF2-40B4-BE49-F238E27FC236}">
                <a16:creationId xmlns:a16="http://schemas.microsoft.com/office/drawing/2014/main" id="{F452CF78-F06D-9F35-43CD-69704BEA0AFE}"/>
              </a:ext>
            </a:extLst>
          </p:cNvPr>
          <p:cNvSpPr/>
          <p:nvPr/>
        </p:nvSpPr>
        <p:spPr>
          <a:xfrm>
            <a:off x="4383464" y="5736926"/>
            <a:ext cx="815857"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10M</a:t>
            </a:r>
          </a:p>
        </p:txBody>
      </p:sp>
      <p:sp>
        <p:nvSpPr>
          <p:cNvPr id="54" name="Ellipse 53">
            <a:extLst>
              <a:ext uri="{FF2B5EF4-FFF2-40B4-BE49-F238E27FC236}">
                <a16:creationId xmlns:a16="http://schemas.microsoft.com/office/drawing/2014/main" id="{1540AEEA-25DF-1A64-1BAD-9BEEE3DB1B55}"/>
              </a:ext>
            </a:extLst>
          </p:cNvPr>
          <p:cNvSpPr/>
          <p:nvPr/>
        </p:nvSpPr>
        <p:spPr>
          <a:xfrm>
            <a:off x="4383464" y="6371001"/>
            <a:ext cx="815857"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55" name="Ellipse 54">
            <a:extLst>
              <a:ext uri="{FF2B5EF4-FFF2-40B4-BE49-F238E27FC236}">
                <a16:creationId xmlns:a16="http://schemas.microsoft.com/office/drawing/2014/main" id="{80910A83-BB64-D1AC-0DDB-30DE9915929D}"/>
              </a:ext>
            </a:extLst>
          </p:cNvPr>
          <p:cNvSpPr/>
          <p:nvPr/>
        </p:nvSpPr>
        <p:spPr>
          <a:xfrm>
            <a:off x="7006650" y="6345347"/>
            <a:ext cx="815857"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56" name="Ellipse 55">
            <a:extLst>
              <a:ext uri="{FF2B5EF4-FFF2-40B4-BE49-F238E27FC236}">
                <a16:creationId xmlns:a16="http://schemas.microsoft.com/office/drawing/2014/main" id="{2A42DD04-CECE-3BCE-10A0-129A96101BEF}"/>
              </a:ext>
            </a:extLst>
          </p:cNvPr>
          <p:cNvSpPr/>
          <p:nvPr/>
        </p:nvSpPr>
        <p:spPr>
          <a:xfrm>
            <a:off x="9884499" y="5717008"/>
            <a:ext cx="815857"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10M</a:t>
            </a:r>
          </a:p>
        </p:txBody>
      </p:sp>
      <p:sp>
        <p:nvSpPr>
          <p:cNvPr id="57" name="Ellipse 56">
            <a:extLst>
              <a:ext uri="{FF2B5EF4-FFF2-40B4-BE49-F238E27FC236}">
                <a16:creationId xmlns:a16="http://schemas.microsoft.com/office/drawing/2014/main" id="{38562B22-4684-62B7-2F60-5838E5FC8D06}"/>
              </a:ext>
            </a:extLst>
          </p:cNvPr>
          <p:cNvSpPr/>
          <p:nvPr/>
        </p:nvSpPr>
        <p:spPr>
          <a:xfrm>
            <a:off x="9884499" y="6351083"/>
            <a:ext cx="815857"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36" name="Ellipse 35">
            <a:extLst>
              <a:ext uri="{FF2B5EF4-FFF2-40B4-BE49-F238E27FC236}">
                <a16:creationId xmlns:a16="http://schemas.microsoft.com/office/drawing/2014/main" id="{A79EC195-BC8B-1DA1-BC17-296BF4A1293D}"/>
              </a:ext>
            </a:extLst>
          </p:cNvPr>
          <p:cNvSpPr/>
          <p:nvPr/>
        </p:nvSpPr>
        <p:spPr>
          <a:xfrm>
            <a:off x="4278403" y="3436953"/>
            <a:ext cx="920918"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38" name="Ellipse 37">
            <a:extLst>
              <a:ext uri="{FF2B5EF4-FFF2-40B4-BE49-F238E27FC236}">
                <a16:creationId xmlns:a16="http://schemas.microsoft.com/office/drawing/2014/main" id="{47C4DC85-0C95-B111-531C-B88A2727494A}"/>
              </a:ext>
            </a:extLst>
          </p:cNvPr>
          <p:cNvSpPr/>
          <p:nvPr/>
        </p:nvSpPr>
        <p:spPr>
          <a:xfrm>
            <a:off x="4287733" y="4046888"/>
            <a:ext cx="92091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39" name="Ellipse 38">
            <a:extLst>
              <a:ext uri="{FF2B5EF4-FFF2-40B4-BE49-F238E27FC236}">
                <a16:creationId xmlns:a16="http://schemas.microsoft.com/office/drawing/2014/main" id="{46906793-EA54-A3B4-0B92-775D4A29F2E5}"/>
              </a:ext>
            </a:extLst>
          </p:cNvPr>
          <p:cNvSpPr/>
          <p:nvPr/>
        </p:nvSpPr>
        <p:spPr>
          <a:xfrm>
            <a:off x="4278402" y="4665750"/>
            <a:ext cx="92091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40" name="Ellipse 39">
            <a:extLst>
              <a:ext uri="{FF2B5EF4-FFF2-40B4-BE49-F238E27FC236}">
                <a16:creationId xmlns:a16="http://schemas.microsoft.com/office/drawing/2014/main" id="{618A1EDA-D07D-CAC3-D3F7-2E187EDD235B}"/>
              </a:ext>
            </a:extLst>
          </p:cNvPr>
          <p:cNvSpPr/>
          <p:nvPr/>
        </p:nvSpPr>
        <p:spPr>
          <a:xfrm>
            <a:off x="6882981" y="3459416"/>
            <a:ext cx="920918"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41" name="Ellipse 40">
            <a:extLst>
              <a:ext uri="{FF2B5EF4-FFF2-40B4-BE49-F238E27FC236}">
                <a16:creationId xmlns:a16="http://schemas.microsoft.com/office/drawing/2014/main" id="{BB1596E8-310C-B265-159C-BF926E501DFF}"/>
              </a:ext>
            </a:extLst>
          </p:cNvPr>
          <p:cNvSpPr/>
          <p:nvPr/>
        </p:nvSpPr>
        <p:spPr>
          <a:xfrm>
            <a:off x="6892311" y="4069351"/>
            <a:ext cx="92091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
        <p:nvSpPr>
          <p:cNvPr id="42" name="Ellipse 41">
            <a:extLst>
              <a:ext uri="{FF2B5EF4-FFF2-40B4-BE49-F238E27FC236}">
                <a16:creationId xmlns:a16="http://schemas.microsoft.com/office/drawing/2014/main" id="{80405A1D-B28A-30BB-A86C-694AB9B3130A}"/>
              </a:ext>
            </a:extLst>
          </p:cNvPr>
          <p:cNvSpPr/>
          <p:nvPr/>
        </p:nvSpPr>
        <p:spPr>
          <a:xfrm>
            <a:off x="6882980" y="4688213"/>
            <a:ext cx="92091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
        <p:nvSpPr>
          <p:cNvPr id="43" name="Ellipse 42">
            <a:extLst>
              <a:ext uri="{FF2B5EF4-FFF2-40B4-BE49-F238E27FC236}">
                <a16:creationId xmlns:a16="http://schemas.microsoft.com/office/drawing/2014/main" id="{81B69247-F885-7CAC-4934-8F66C0438EEA}"/>
              </a:ext>
            </a:extLst>
          </p:cNvPr>
          <p:cNvSpPr/>
          <p:nvPr/>
        </p:nvSpPr>
        <p:spPr>
          <a:xfrm>
            <a:off x="9810937" y="3445925"/>
            <a:ext cx="920918"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44" name="Ellipse 43">
            <a:extLst>
              <a:ext uri="{FF2B5EF4-FFF2-40B4-BE49-F238E27FC236}">
                <a16:creationId xmlns:a16="http://schemas.microsoft.com/office/drawing/2014/main" id="{34C34C27-7AFD-DB57-A687-53DA607B18CE}"/>
              </a:ext>
            </a:extLst>
          </p:cNvPr>
          <p:cNvSpPr/>
          <p:nvPr/>
        </p:nvSpPr>
        <p:spPr>
          <a:xfrm>
            <a:off x="9820267" y="4055860"/>
            <a:ext cx="92091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45" name="Ellipse 44">
            <a:extLst>
              <a:ext uri="{FF2B5EF4-FFF2-40B4-BE49-F238E27FC236}">
                <a16:creationId xmlns:a16="http://schemas.microsoft.com/office/drawing/2014/main" id="{1137DBA6-BD0F-C986-CD3D-8E794D03462D}"/>
              </a:ext>
            </a:extLst>
          </p:cNvPr>
          <p:cNvSpPr/>
          <p:nvPr/>
        </p:nvSpPr>
        <p:spPr>
          <a:xfrm>
            <a:off x="9810936" y="4674722"/>
            <a:ext cx="92091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Tree>
    <p:extLst>
      <p:ext uri="{BB962C8B-B14F-4D97-AF65-F5344CB8AC3E}">
        <p14:creationId xmlns:p14="http://schemas.microsoft.com/office/powerpoint/2010/main" val="383625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F9122589-3127-DB29-97D2-146CB937B29D}"/>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F6DA62A3-6600-7664-B8D4-15396821FB2E}"/>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F8BDB66A-D4E8-610F-BD7E-728B8B658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E1B7F392-0D8B-7431-6E0B-63E1022D0399}"/>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CBC0D91D-80FC-5318-95A5-6DC7D4E996D1}"/>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31B11359-CD07-615C-483A-172D2E60EBDE}"/>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24EC5DF5-473D-813E-9917-4C8EDA5B105D}"/>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457A7474-FD92-82AA-36FF-68CE35D298BC}"/>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42590579-7348-A22A-A52D-F61A703616E6}"/>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C5F52E4F-AFB9-E2F5-8E4D-C0D54A9C0BE3}"/>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6D0DA5C7-0E73-2865-0563-3295C06FAA87}"/>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6CB6F8CC-4559-2508-FE17-4A7231BDBF56}"/>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CB7D8EE6-9E30-B4BA-1EA9-A57127D5BEB9}"/>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6D46FC75-BD1A-CFC0-A791-E0ED4C578871}"/>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C6552CC3-3CA9-5F65-335F-7444040DD686}"/>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147973A3-AAA8-2508-F78D-C885D07A7279}"/>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DA830025-08C6-94E4-7515-EFD456889267}"/>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A1050C87-B1E5-3163-F523-FFE3085912FE}"/>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52E0AC46-BCA1-7108-C154-B9961C5519AB}"/>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4662547B-DF2C-2805-8EEC-17792298266F}"/>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9FC03ED9-8ED4-762E-BBCE-A61C9F6FE790}"/>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EBA3BE42-FC42-9AC0-B882-62E1C0F9E3D5}"/>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9C5B991D-B352-5618-0B73-50C09C1A297E}"/>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B80985B6-FE5E-7D6E-4DA5-E6CA6D4CF5A5}"/>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201E57D8-AADF-1DF5-0153-23B43A09088B}"/>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26B27243-1055-7E07-6EBC-E98B6A58A1B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BD58F614-B37F-E6BD-4191-C812DB53830F}"/>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BD9F7109-F267-72A6-C264-6C9F6FCBE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1E130A04-4E28-E551-9EFD-D48D1844E67C}"/>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7D347B1-8126-6B14-FD53-2CCEF0E9E58C}"/>
              </a:ext>
            </a:extLst>
          </p:cNvPr>
          <p:cNvSpPr txBox="1"/>
          <p:nvPr/>
        </p:nvSpPr>
        <p:spPr>
          <a:xfrm>
            <a:off x="3425428" y="2934474"/>
            <a:ext cx="6094476" cy="461665"/>
          </a:xfrm>
          <a:prstGeom prst="rect">
            <a:avLst/>
          </a:prstGeom>
          <a:noFill/>
        </p:spPr>
        <p:txBody>
          <a:bodyPr wrap="square">
            <a:spAutoFit/>
          </a:bodyPr>
          <a:lstStyle/>
          <a:p>
            <a:r>
              <a:rPr lang="fr-FR" sz="2400" dirty="0">
                <a:solidFill>
                  <a:srgbClr val="414141"/>
                </a:solidFill>
                <a:latin typeface="Verdana"/>
              </a:rPr>
              <a:t>Conclusion</a:t>
            </a:r>
          </a:p>
        </p:txBody>
      </p:sp>
      <p:pic>
        <p:nvPicPr>
          <p:cNvPr id="4" name="Image 3" descr="Une image contenant noir, obscurité&#10;&#10;Le contenu généré par l’IA peut être incorrect.">
            <a:extLst>
              <a:ext uri="{FF2B5EF4-FFF2-40B4-BE49-F238E27FC236}">
                <a16:creationId xmlns:a16="http://schemas.microsoft.com/office/drawing/2014/main" id="{868F63CF-0BDD-08E7-4D0A-018DF2D31EF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35169" y="2311010"/>
            <a:ext cx="1575613" cy="1575613"/>
          </a:xfrm>
          <a:prstGeom prst="rect">
            <a:avLst/>
          </a:prstGeom>
        </p:spPr>
      </p:pic>
    </p:spTree>
    <p:extLst>
      <p:ext uri="{BB962C8B-B14F-4D97-AF65-F5344CB8AC3E}">
        <p14:creationId xmlns:p14="http://schemas.microsoft.com/office/powerpoint/2010/main" val="200001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C579-C133-8755-9241-ED41A74888D1}"/>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2F4D15B-86CA-59D2-01D1-E308FF0B5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81788DA-71B9-3B7D-17A8-D232C1EED3CE}"/>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4FA0D170-C5F4-3BF0-D8EA-7B2B200EA193}"/>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highlight>
                  <a:srgbClr val="FFFF00"/>
                </a:highlight>
              </a:rPr>
              <a:t>Conclusion</a:t>
            </a:r>
            <a:endParaRPr lang="fr-FR" sz="2800" dirty="0">
              <a:highlight>
                <a:srgbClr val="FFFF00"/>
              </a:highlight>
            </a:endParaRPr>
          </a:p>
        </p:txBody>
      </p:sp>
      <p:sp>
        <p:nvSpPr>
          <p:cNvPr id="3" name="ZoneTexte 2">
            <a:extLst>
              <a:ext uri="{FF2B5EF4-FFF2-40B4-BE49-F238E27FC236}">
                <a16:creationId xmlns:a16="http://schemas.microsoft.com/office/drawing/2014/main" id="{ADA5FD33-CA05-9E02-26F6-FCD7263278D1}"/>
              </a:ext>
            </a:extLst>
          </p:cNvPr>
          <p:cNvSpPr txBox="1"/>
          <p:nvPr/>
        </p:nvSpPr>
        <p:spPr>
          <a:xfrm>
            <a:off x="355897" y="1110701"/>
            <a:ext cx="11480206" cy="5232202"/>
          </a:xfrm>
          <a:prstGeom prst="rect">
            <a:avLst/>
          </a:prstGeom>
          <a:noFill/>
        </p:spPr>
        <p:txBody>
          <a:bodyPr wrap="square">
            <a:spAutoFit/>
          </a:bodyPr>
          <a:lstStyle/>
          <a:p>
            <a:pPr algn="l"/>
            <a:endParaRPr lang="fr-FR" sz="1200" b="0" i="0" u="none" strike="noStrike" baseline="0" dirty="0">
              <a:solidFill>
                <a:srgbClr val="000000"/>
              </a:solidFill>
              <a:latin typeface="Cambria" panose="02040503050406030204" pitchFamily="18" charset="0"/>
            </a:endParaRPr>
          </a:p>
          <a:p>
            <a:endParaRPr lang="fr-FR" sz="1200" b="0" i="0" u="none" strike="noStrike" baseline="0" dirty="0">
              <a:highlight>
                <a:srgbClr val="FFFF00"/>
              </a:highlight>
              <a:latin typeface="Cambria" panose="02040503050406030204" pitchFamily="18" charset="0"/>
            </a:endParaRPr>
          </a:p>
          <a:p>
            <a:r>
              <a:rPr lang="fr-FR" sz="1600" dirty="0">
                <a:solidFill>
                  <a:schemeClr val="bg2">
                    <a:lumMod val="25000"/>
                  </a:schemeClr>
                </a:solidFill>
                <a:latin typeface="Aptos Display" panose="020B0004020202020204" pitchFamily="34" charset="0"/>
              </a:rPr>
              <a:t>En conclusion, au niveau du la zone Grand Tunis, Tunisie Telecom se situe en 3éme position en adoptant la méthodologie de l’INT mais en optant la méthode de pondération ETSI ainsi que le classement par KPI, TT se classe la 2éme.</a:t>
            </a:r>
            <a:endParaRPr lang="fr-FR" sz="1600" dirty="0">
              <a:latin typeface="Cambria" panose="02040503050406030204" pitchFamily="18" charset="0"/>
            </a:endParaRPr>
          </a:p>
          <a:p>
            <a:pPr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Couverture radio : </a:t>
            </a:r>
          </a:p>
          <a:p>
            <a:pPr marL="1200150" lvl="2" indent="-285750">
              <a:lnSpc>
                <a:spcPct val="150000"/>
              </a:lnSpc>
              <a:buClr>
                <a:schemeClr val="bg2">
                  <a:lumMod val="50000"/>
                </a:schemeClr>
              </a:buClr>
              <a:buFont typeface="Wingdings" panose="05000000000000000000" pitchFamily="2" charset="2"/>
              <a:buChar char="ü"/>
            </a:pPr>
            <a:r>
              <a:rPr lang="fr-FR" sz="1600" dirty="0">
                <a:solidFill>
                  <a:schemeClr val="bg2">
                    <a:lumMod val="25000"/>
                  </a:schemeClr>
                </a:solidFill>
                <a:latin typeface="Aptos Display" panose="020B0004020202020204" pitchFamily="34" charset="0"/>
              </a:rPr>
              <a:t>Sur la zone du Grand Tunis, Tunisie Telecom (TT) présente la meilleure couverture radio pour l’ensemble des technologies 3G, 4G, ce qui garantit une bonne disponibilité du service sur la zone mesurée.</a:t>
            </a:r>
          </a:p>
          <a:p>
            <a:pPr marL="285750"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Service Voix :</a:t>
            </a:r>
          </a:p>
          <a:p>
            <a:pPr marL="1200150" lvl="2" indent="-285750">
              <a:lnSpc>
                <a:spcPct val="150000"/>
              </a:lnSpc>
              <a:buClr>
                <a:schemeClr val="bg2">
                  <a:lumMod val="50000"/>
                </a:schemeClr>
              </a:buClr>
              <a:buFont typeface="Wingdings" panose="05000000000000000000" pitchFamily="2" charset="2"/>
              <a:buChar char="ü"/>
            </a:pPr>
            <a:r>
              <a:rPr lang="fr-FR" sz="1600" dirty="0">
                <a:solidFill>
                  <a:schemeClr val="bg2">
                    <a:lumMod val="25000"/>
                  </a:schemeClr>
                </a:solidFill>
                <a:latin typeface="Aptos Display" panose="020B0004020202020204" pitchFamily="34" charset="0"/>
              </a:rPr>
              <a:t>Malgré un taux de call drop faible, TT présente une qualité vocale et un call setup time inférieurs à ceux des concurrents ; l’activation de l’AMR-WB et du VOLTE est recommandée pour améliorer les performances du service voix.</a:t>
            </a:r>
            <a:endParaRPr lang="fr-FR" sz="1400" b="0" i="0" u="none" strike="noStrike" baseline="0" dirty="0">
              <a:latin typeface="Cambria" panose="02040503050406030204" pitchFamily="18" charset="0"/>
            </a:endParaRPr>
          </a:p>
          <a:p>
            <a:pPr marL="285750"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Service data </a:t>
            </a:r>
            <a:r>
              <a:rPr lang="fr-FR" sz="1400" b="1" dirty="0">
                <a:solidFill>
                  <a:schemeClr val="bg2">
                    <a:lumMod val="25000"/>
                  </a:schemeClr>
                </a:solidFill>
                <a:latin typeface="Aptos Display" panose="020B0004020202020204" pitchFamily="34" charset="0"/>
              </a:rPr>
              <a:t>:</a:t>
            </a:r>
          </a:p>
          <a:p>
            <a:pPr marL="1200150" lvl="2" indent="-285750">
              <a:lnSpc>
                <a:spcPct val="150000"/>
              </a:lnSpc>
              <a:buClr>
                <a:schemeClr val="bg2">
                  <a:lumMod val="50000"/>
                </a:schemeClr>
              </a:buClr>
              <a:buFont typeface="Wingdings" panose="05000000000000000000" pitchFamily="2" charset="2"/>
              <a:buChar char="ü"/>
            </a:pPr>
            <a:r>
              <a:rPr lang="fr-FR" sz="1600" b="1" u="sng" dirty="0">
                <a:solidFill>
                  <a:schemeClr val="bg2">
                    <a:lumMod val="25000"/>
                  </a:schemeClr>
                </a:solidFill>
                <a:latin typeface="Aptos Display" panose="020B0004020202020204" pitchFamily="34" charset="0"/>
              </a:rPr>
              <a:t>4G:</a:t>
            </a:r>
            <a:r>
              <a:rPr lang="fr-FR" sz="1600" dirty="0">
                <a:solidFill>
                  <a:schemeClr val="bg2">
                    <a:lumMod val="25000"/>
                  </a:schemeClr>
                </a:solidFill>
                <a:latin typeface="Aptos Display" panose="020B0004020202020204" pitchFamily="34" charset="0"/>
              </a:rPr>
              <a:t> TT affiche un débit moyen 4G supérieur à 30 Mbps (37,91% TT, 43,78% OO, 53,21% OR) sur le Grand Tunis, acceptable mais inférieur aux concurrents, ce qui justifie le reforming de la bande 2100 pour améliorer la capacité et les débits.</a:t>
            </a:r>
          </a:p>
          <a:p>
            <a:pPr marL="1200150" lvl="2" indent="-285750">
              <a:lnSpc>
                <a:spcPct val="150000"/>
              </a:lnSpc>
              <a:buClr>
                <a:schemeClr val="bg2">
                  <a:lumMod val="50000"/>
                </a:schemeClr>
              </a:buClr>
              <a:buFont typeface="Wingdings" panose="05000000000000000000" pitchFamily="2" charset="2"/>
              <a:buChar char="ü"/>
            </a:pPr>
            <a:r>
              <a:rPr lang="fr-FR" sz="1600" b="1" u="sng" dirty="0">
                <a:solidFill>
                  <a:schemeClr val="bg2">
                    <a:lumMod val="25000"/>
                  </a:schemeClr>
                </a:solidFill>
                <a:latin typeface="Aptos Display" panose="020B0004020202020204" pitchFamily="34" charset="0"/>
              </a:rPr>
              <a:t>5G: </a:t>
            </a:r>
            <a:r>
              <a:rPr lang="fr-FR" sz="1600" dirty="0">
                <a:solidFill>
                  <a:schemeClr val="bg2">
                    <a:lumMod val="25000"/>
                  </a:schemeClr>
                </a:solidFill>
                <a:latin typeface="Aptos Display" panose="020B0004020202020204" pitchFamily="34" charset="0"/>
              </a:rPr>
              <a:t>Environ 51 % du trafic data de TT est véhiculé sur la 5G sur le Grand Tunis, confirmant son rôle stratégique et la nécessité de poursuivre son optimisation pour améliorer l’expérience utilisateur.</a:t>
            </a:r>
            <a:endParaRPr lang="fr-FR" sz="1400" b="1" dirty="0">
              <a:solidFill>
                <a:schemeClr val="bg2">
                  <a:lumMod val="25000"/>
                </a:schemeClr>
              </a:solidFill>
              <a:latin typeface="Aptos Display" panose="020B0004020202020204" pitchFamily="34" charset="0"/>
            </a:endParaRPr>
          </a:p>
          <a:p>
            <a:endParaRPr lang="fr-FR" sz="1400" b="0" i="0" u="none" strike="noStrike" baseline="0" dirty="0">
              <a:latin typeface="Cambria" panose="02040503050406030204" pitchFamily="18" charset="0"/>
            </a:endParaRPr>
          </a:p>
        </p:txBody>
      </p:sp>
      <p:pic>
        <p:nvPicPr>
          <p:cNvPr id="2" name="Image 1" descr="Une image contenant capture d’écran, conception&#10;&#10;Le contenu généré par l’IA peut être incorrect.">
            <a:extLst>
              <a:ext uri="{FF2B5EF4-FFF2-40B4-BE49-F238E27FC236}">
                <a16:creationId xmlns:a16="http://schemas.microsoft.com/office/drawing/2014/main" id="{B4D44E87-1923-EC2E-2DE8-2829878DB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935" y="5590164"/>
            <a:ext cx="391299" cy="391299"/>
          </a:xfrm>
          <a:prstGeom prst="rect">
            <a:avLst/>
          </a:prstGeom>
        </p:spPr>
      </p:pic>
      <p:pic>
        <p:nvPicPr>
          <p:cNvPr id="4" name="Image 3" descr="Une image contenant conception&#10;&#10;Le contenu généré par l’IA peut être incorrect.">
            <a:extLst>
              <a:ext uri="{FF2B5EF4-FFF2-40B4-BE49-F238E27FC236}">
                <a16:creationId xmlns:a16="http://schemas.microsoft.com/office/drawing/2014/main" id="{8C81B599-05BA-F56E-7E02-314A3CCFAAA5}"/>
              </a:ext>
            </a:extLst>
          </p:cNvPr>
          <p:cNvPicPr>
            <a:picLocks noChangeAspect="1"/>
          </p:cNvPicPr>
          <p:nvPr/>
        </p:nvPicPr>
        <p:blipFill>
          <a:blip r:embed="rId5"/>
          <a:stretch>
            <a:fillRect/>
          </a:stretch>
        </p:blipFill>
        <p:spPr>
          <a:xfrm>
            <a:off x="11429640" y="1798287"/>
            <a:ext cx="488405" cy="473454"/>
          </a:xfrm>
          <a:prstGeom prst="rect">
            <a:avLst/>
          </a:prstGeom>
        </p:spPr>
      </p:pic>
      <p:pic>
        <p:nvPicPr>
          <p:cNvPr id="6" name="Image 5" descr="Une image contenant conception&#10;&#10;Le contenu généré par l’IA peut être incorrect.">
            <a:extLst>
              <a:ext uri="{FF2B5EF4-FFF2-40B4-BE49-F238E27FC236}">
                <a16:creationId xmlns:a16="http://schemas.microsoft.com/office/drawing/2014/main" id="{1F7A38F6-19CC-FE36-A2C4-D4C2E14E6A50}"/>
              </a:ext>
            </a:extLst>
          </p:cNvPr>
          <p:cNvPicPr>
            <a:picLocks noChangeAspect="1"/>
          </p:cNvPicPr>
          <p:nvPr/>
        </p:nvPicPr>
        <p:blipFill>
          <a:blip r:embed="rId5"/>
          <a:stretch>
            <a:fillRect/>
          </a:stretch>
        </p:blipFill>
        <p:spPr>
          <a:xfrm>
            <a:off x="394325" y="5942948"/>
            <a:ext cx="488405" cy="473454"/>
          </a:xfrm>
          <a:prstGeom prst="rect">
            <a:avLst/>
          </a:prstGeom>
        </p:spPr>
      </p:pic>
    </p:spTree>
    <p:extLst>
      <p:ext uri="{BB962C8B-B14F-4D97-AF65-F5344CB8AC3E}">
        <p14:creationId xmlns:p14="http://schemas.microsoft.com/office/powerpoint/2010/main" val="418801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5220A137-509F-330D-F8B8-E9CCB4BC18A4}"/>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16F93D62-810F-5E35-65AE-8ECA9F4DF2D1}"/>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C8C6463D-751D-558E-957B-24293C696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4D5706AB-5679-18AC-1D2D-122AEA5700BA}"/>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AE4F0D53-A301-3B55-AF5D-1D4C7BCFFE9F}"/>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BC595B1B-03F1-6F28-C02A-2443B4F8C772}"/>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CD39F52A-5FE3-EB05-EC1D-DCA125F7CD35}"/>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9D98A9AE-B46E-ED2B-5368-37C385E8AFCE}"/>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06BF68FC-47DB-3F34-AEAE-ACB0C8728843}"/>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358C79FD-F55A-6C61-8CB3-8144CF13121F}"/>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708E0FCF-BFCF-B585-9CD3-39E5567606D4}"/>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34235EF4-C08E-901F-77CA-7C9F23936965}"/>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20ECAADE-676E-F204-A2E8-104E8ED7BA10}"/>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05525F1D-80A2-B994-2F84-B401084300F0}"/>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0059BBFE-49C1-06A4-5EF5-EF3D770A3E81}"/>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0A68ADC4-A042-6524-2B12-EC9FA2870D84}"/>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F783D848-99C9-BD6A-73F2-7C13F6910372}"/>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0697727F-0F86-0714-E118-4BDCC04710BA}"/>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C390FD65-818F-A499-116C-4A399F0420CD}"/>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A1918CB0-5FED-438F-B98F-D2356023095F}"/>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5EE433A0-84C0-B370-7BA0-69EE22D76BA7}"/>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B14F8078-FDED-C129-5A47-F70B5AF8EC7B}"/>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2150DC69-5B4A-D129-32FE-224A55D1E9C5}"/>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BCF4AD55-74D0-D1BA-D3D8-7438A7682A66}"/>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604CC4FA-4AD1-FCEE-82D6-04A7A93757F5}"/>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9B37D4EF-491E-BA68-2B37-2F497D611B6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4FE7B077-82F7-D295-3D47-00B1489480D5}"/>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sp>
        <p:nvSpPr>
          <p:cNvPr id="9" name="ZoneTexte 8">
            <a:extLst>
              <a:ext uri="{FF2B5EF4-FFF2-40B4-BE49-F238E27FC236}">
                <a16:creationId xmlns:a16="http://schemas.microsoft.com/office/drawing/2014/main" id="{381597AC-2153-7D30-5A1F-800DA838296B}"/>
              </a:ext>
            </a:extLst>
          </p:cNvPr>
          <p:cNvSpPr txBox="1"/>
          <p:nvPr/>
        </p:nvSpPr>
        <p:spPr>
          <a:xfrm>
            <a:off x="3417751" y="2888308"/>
            <a:ext cx="6094476" cy="461665"/>
          </a:xfrm>
          <a:prstGeom prst="rect">
            <a:avLst/>
          </a:prstGeom>
          <a:noFill/>
        </p:spPr>
        <p:txBody>
          <a:bodyPr wrap="square">
            <a:spAutoFit/>
          </a:bodyPr>
          <a:lstStyle/>
          <a:p>
            <a:pPr marL="9525">
              <a:spcBef>
                <a:spcPts val="1270"/>
              </a:spcBef>
            </a:pPr>
            <a:r>
              <a:rPr lang="fr-FR" sz="2400" dirty="0">
                <a:solidFill>
                  <a:srgbClr val="414141"/>
                </a:solidFill>
                <a:latin typeface="Verdana"/>
              </a:rPr>
              <a:t>Contexte et Objectifs</a:t>
            </a:r>
          </a:p>
        </p:txBody>
      </p:sp>
      <p:pic>
        <p:nvPicPr>
          <p:cNvPr id="14" name="Image 13" descr="Une image contenant art&#10;&#10;Le contenu généré par l’IA peut être incorrect.">
            <a:extLst>
              <a:ext uri="{FF2B5EF4-FFF2-40B4-BE49-F238E27FC236}">
                <a16:creationId xmlns:a16="http://schemas.microsoft.com/office/drawing/2014/main" id="{7C3209B5-F8C8-BDC2-5F8D-0B59FA08E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2D99A073-2BF9-1F4A-5F05-4E31739F0CA5}"/>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noir, obscurité&#10;&#10;Le contenu généré par l’IA peut être incorrect.">
            <a:extLst>
              <a:ext uri="{FF2B5EF4-FFF2-40B4-BE49-F238E27FC236}">
                <a16:creationId xmlns:a16="http://schemas.microsoft.com/office/drawing/2014/main" id="{2A1E6C0C-3190-ED55-4E07-3267CA6FA01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9248" y="2213267"/>
            <a:ext cx="1811748" cy="1811748"/>
          </a:xfrm>
          <a:prstGeom prst="rect">
            <a:avLst/>
          </a:prstGeom>
        </p:spPr>
      </p:pic>
    </p:spTree>
    <p:extLst>
      <p:ext uri="{BB962C8B-B14F-4D97-AF65-F5344CB8AC3E}">
        <p14:creationId xmlns:p14="http://schemas.microsoft.com/office/powerpoint/2010/main" val="4564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52E1-F5C2-74B3-A612-E78686953E5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CE1ECF36-F0FE-2498-A75E-60E700797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E64C9DF-BC17-09EC-A0F9-EF07D67CF46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17F7CAD6-EB0D-FDBD-03C0-3B0A0AB10845}"/>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Contexte et Objectifs</a:t>
            </a:r>
          </a:p>
        </p:txBody>
      </p:sp>
      <p:graphicFrame>
        <p:nvGraphicFramePr>
          <p:cNvPr id="7" name="Tableau 6">
            <a:extLst>
              <a:ext uri="{FF2B5EF4-FFF2-40B4-BE49-F238E27FC236}">
                <a16:creationId xmlns:a16="http://schemas.microsoft.com/office/drawing/2014/main" id="{0EC8D467-8598-FCC2-06EA-13072F315E31}"/>
              </a:ext>
            </a:extLst>
          </p:cNvPr>
          <p:cNvGraphicFramePr>
            <a:graphicFrameLocks noGrp="1"/>
          </p:cNvGraphicFramePr>
          <p:nvPr>
            <p:extLst>
              <p:ext uri="{D42A27DB-BD31-4B8C-83A1-F6EECF244321}">
                <p14:modId xmlns:p14="http://schemas.microsoft.com/office/powerpoint/2010/main" val="950091622"/>
              </p:ext>
            </p:extLst>
          </p:nvPr>
        </p:nvGraphicFramePr>
        <p:xfrm>
          <a:off x="283464" y="1567180"/>
          <a:ext cx="11713464" cy="3235960"/>
        </p:xfrm>
        <a:graphic>
          <a:graphicData uri="http://schemas.openxmlformats.org/drawingml/2006/table">
            <a:tbl>
              <a:tblPr firstRow="1" bandRow="1">
                <a:tableStyleId>{5C22544A-7EE6-4342-B048-85BDC9FD1C3A}</a:tableStyleId>
              </a:tblPr>
              <a:tblGrid>
                <a:gridCol w="3874008">
                  <a:extLst>
                    <a:ext uri="{9D8B030D-6E8A-4147-A177-3AD203B41FA5}">
                      <a16:colId xmlns:a16="http://schemas.microsoft.com/office/drawing/2014/main" val="343439811"/>
                    </a:ext>
                  </a:extLst>
                </a:gridCol>
                <a:gridCol w="3919728">
                  <a:extLst>
                    <a:ext uri="{9D8B030D-6E8A-4147-A177-3AD203B41FA5}">
                      <a16:colId xmlns:a16="http://schemas.microsoft.com/office/drawing/2014/main" val="2493916449"/>
                    </a:ext>
                  </a:extLst>
                </a:gridCol>
                <a:gridCol w="3919728">
                  <a:extLst>
                    <a:ext uri="{9D8B030D-6E8A-4147-A177-3AD203B41FA5}">
                      <a16:colId xmlns:a16="http://schemas.microsoft.com/office/drawing/2014/main" val="4192786204"/>
                    </a:ext>
                  </a:extLst>
                </a:gridCol>
              </a:tblGrid>
              <a:tr h="370840">
                <a:tc>
                  <a:txBody>
                    <a:bodyPr/>
                    <a:lstStyle/>
                    <a:p>
                      <a:pPr algn="ctr"/>
                      <a:r>
                        <a:rPr lang="fr-FR" sz="1400" dirty="0">
                          <a:solidFill>
                            <a:schemeClr val="bg1"/>
                          </a:solidFill>
                        </a:rPr>
                        <a:t>Objectif</a:t>
                      </a:r>
                    </a:p>
                  </a:txBody>
                  <a:tcPr>
                    <a:solidFill>
                      <a:schemeClr val="tx2">
                        <a:lumMod val="25000"/>
                        <a:lumOff val="75000"/>
                      </a:schemeClr>
                    </a:solidFill>
                  </a:tcPr>
                </a:tc>
                <a:tc>
                  <a:txBody>
                    <a:bodyPr/>
                    <a:lstStyle/>
                    <a:p>
                      <a:pPr algn="ctr"/>
                      <a:r>
                        <a:rPr lang="fr-FR" sz="1400" dirty="0">
                          <a:solidFill>
                            <a:schemeClr val="bg1"/>
                          </a:solidFill>
                        </a:rPr>
                        <a:t>Méthodologie</a:t>
                      </a:r>
                    </a:p>
                  </a:txBody>
                  <a:tcPr>
                    <a:solidFill>
                      <a:schemeClr val="tx2">
                        <a:lumMod val="25000"/>
                        <a:lumOff val="75000"/>
                      </a:schemeClr>
                    </a:solidFill>
                  </a:tcPr>
                </a:tc>
                <a:tc>
                  <a:txBody>
                    <a:bodyPr/>
                    <a:lstStyle/>
                    <a:p>
                      <a:pPr algn="ctr"/>
                      <a:r>
                        <a:rPr lang="fr-FR" sz="1400" dirty="0">
                          <a:solidFill>
                            <a:schemeClr val="bg1"/>
                          </a:solidFill>
                        </a:rPr>
                        <a:t>Résultats attendus</a:t>
                      </a:r>
                      <a:r>
                        <a:rPr lang="fr-FR" sz="1400" b="1" i="0" u="none" strike="noStrike" kern="1200" baseline="0" dirty="0">
                          <a:solidFill>
                            <a:schemeClr val="bg1"/>
                          </a:solidFill>
                          <a:latin typeface="+mn-lt"/>
                          <a:ea typeface="+mn-ea"/>
                          <a:cs typeface="+mn-cs"/>
                        </a:rPr>
                        <a:t>:</a:t>
                      </a:r>
                      <a:endParaRPr lang="fr-FR" sz="1400" dirty="0">
                        <a:solidFill>
                          <a:schemeClr val="bg1"/>
                        </a:solidFill>
                      </a:endParaRPr>
                    </a:p>
                  </a:txBody>
                  <a:tcPr>
                    <a:solidFill>
                      <a:schemeClr val="tx2">
                        <a:lumMod val="25000"/>
                        <a:lumOff val="75000"/>
                      </a:schemeClr>
                    </a:solidFill>
                  </a:tcPr>
                </a:tc>
                <a:extLst>
                  <a:ext uri="{0D108BD9-81ED-4DB2-BD59-A6C34878D82A}">
                    <a16:rowId xmlns:a16="http://schemas.microsoft.com/office/drawing/2014/main" val="1562924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Benchmarking</a:t>
                      </a:r>
                      <a:r>
                        <a:rPr lang="fr-FR" sz="1400" b="0" i="0" u="none" strike="noStrike" kern="1200" baseline="0" dirty="0">
                          <a:solidFill>
                            <a:schemeClr val="dk1"/>
                          </a:solidFill>
                          <a:latin typeface="+mn-lt"/>
                          <a:ea typeface="+mn-ea"/>
                          <a:cs typeface="+mn-cs"/>
                        </a:rPr>
                        <a:t> </a:t>
                      </a: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de la couverture radio électrique, la qualité de service Voix et Data des réseaux radio mobiles 2G, 3G&amp;4G.</a:t>
                      </a:r>
                      <a:r>
                        <a:rPr lang="fr-FR" sz="1400" b="0" i="0" u="none" strike="noStrike" kern="1200" baseline="0" dirty="0">
                          <a:solidFill>
                            <a:schemeClr val="dk1"/>
                          </a:solidFill>
                          <a:latin typeface="+mn-lt"/>
                          <a:ea typeface="+mn-ea"/>
                          <a:cs typeface="+mn-cs"/>
                        </a:rPr>
                        <a:t>	</a:t>
                      </a:r>
                    </a:p>
                    <a:p>
                      <a:endParaRPr lang="fr-FR" sz="1400" dirty="0"/>
                    </a:p>
                  </a:txBody>
                  <a:tcPr anchor="ctr">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Drive Test End-to-End pour déterminer la qualité du réseau radio perçue par les clients du réseau 2G, 3G et 4G de TT et comparer cette QoS  avec celle offerte par les concurrents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 ( Ooredoo et Orange).</a:t>
                      </a:r>
                      <a:r>
                        <a:rPr lang="fr-FR" sz="1800" b="0" i="0" u="none" strike="noStrike" kern="1200" baseline="0" dirty="0">
                          <a:solidFill>
                            <a:schemeClr val="dk1"/>
                          </a:solidFill>
                          <a:latin typeface="+mn-lt"/>
                          <a:ea typeface="+mn-ea"/>
                          <a:cs typeface="+mn-cs"/>
                        </a:rPr>
                        <a:t>	</a:t>
                      </a:r>
                    </a:p>
                    <a:p>
                      <a:endParaRPr lang="fr-FR" sz="1400" dirty="0"/>
                    </a:p>
                  </a:txBody>
                  <a:tcPr anchor="ctr">
                    <a:solidFill>
                      <a:schemeClr val="bg2"/>
                    </a:solidFill>
                  </a:tcPr>
                </a:tc>
                <a:tc>
                  <a:txBody>
                    <a:bodyPr/>
                    <a:lstStyle/>
                    <a:p>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Évaluation et Benchmarking des niveaux de la qualité offerte par les réseaux mobiles. Les KPIs suivants sont mesurés:</a:t>
                      </a: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Couverture </a:t>
                      </a:r>
                      <a:r>
                        <a:rPr kumimoji="0" lang="fr-FR" sz="1400" i="0" u="none" strike="noStrike" kern="1200" cap="none" normalizeH="0" baseline="0" dirty="0" err="1">
                          <a:ln>
                            <a:noFill/>
                          </a:ln>
                          <a:solidFill>
                            <a:schemeClr val="bg2">
                              <a:lumMod val="25000"/>
                            </a:schemeClr>
                          </a:solidFill>
                          <a:effectLst/>
                          <a:latin typeface="Aptos Display" panose="020B0004020202020204" pitchFamily="34" charset="0"/>
                          <a:ea typeface="+mn-ea"/>
                          <a:cs typeface="+mn-cs"/>
                        </a:rPr>
                        <a:t>Radio-électrique</a:t>
                      </a:r>
                      <a:endPar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endParaRP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Service Voix</a:t>
                      </a: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Service Data</a:t>
                      </a:r>
                    </a:p>
                    <a:p>
                      <a:endPar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endParaRPr>
                    </a:p>
                    <a:p>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Identification des points faibles de la qualité du service TT et proposition de recommandations pour remédier aux problèmes de qualité et de type de service. Fournir à l’équipe TT les résultats et les fichiers de mesures.	</a:t>
                      </a:r>
                    </a:p>
                    <a:p>
                      <a:endParaRPr lang="fr-FR" sz="1400" dirty="0"/>
                    </a:p>
                  </a:txBody>
                  <a:tcPr anchor="ctr">
                    <a:solidFill>
                      <a:schemeClr val="bg2"/>
                    </a:solidFill>
                  </a:tcPr>
                </a:tc>
                <a:extLst>
                  <a:ext uri="{0D108BD9-81ED-4DB2-BD59-A6C34878D82A}">
                    <a16:rowId xmlns:a16="http://schemas.microsoft.com/office/drawing/2014/main" val="2224945568"/>
                  </a:ext>
                </a:extLst>
              </a:tr>
            </a:tbl>
          </a:graphicData>
        </a:graphic>
      </p:graphicFrame>
      <p:sp>
        <p:nvSpPr>
          <p:cNvPr id="8" name="ZoneTexte 7">
            <a:extLst>
              <a:ext uri="{FF2B5EF4-FFF2-40B4-BE49-F238E27FC236}">
                <a16:creationId xmlns:a16="http://schemas.microsoft.com/office/drawing/2014/main" id="{B8782DAD-A4E7-F1BF-4B81-D49D6BC8A319}"/>
              </a:ext>
            </a:extLst>
          </p:cNvPr>
          <p:cNvSpPr txBox="1"/>
          <p:nvPr/>
        </p:nvSpPr>
        <p:spPr>
          <a:xfrm>
            <a:off x="505587" y="5029210"/>
            <a:ext cx="11180826" cy="523220"/>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Evaluation et Benchmarking du niveau de la Qualité de Service offert par les opérateurs mobiles (TT, Ooredoo et Orange) en se basant sur les résultats des mesures de Drive Test </a:t>
            </a:r>
            <a:r>
              <a:rPr lang="fr-FR" sz="1400" dirty="0">
                <a:solidFill>
                  <a:schemeClr val="dk1"/>
                </a:solidFill>
              </a:rPr>
              <a:t>	</a:t>
            </a:r>
          </a:p>
        </p:txBody>
      </p:sp>
    </p:spTree>
    <p:extLst>
      <p:ext uri="{BB962C8B-B14F-4D97-AF65-F5344CB8AC3E}">
        <p14:creationId xmlns:p14="http://schemas.microsoft.com/office/powerpoint/2010/main" val="73094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01BB-B883-C508-038A-18F1F54B28C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05C4844F-58B9-1634-FBC3-97019F5E9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C777047B-2C93-D99D-57F0-86D79460C8E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9AAE0410-6782-3FC1-7758-A780F24653A2}"/>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Working Zone</a:t>
            </a:r>
          </a:p>
        </p:txBody>
      </p:sp>
      <p:pic>
        <p:nvPicPr>
          <p:cNvPr id="9" name="Image 8" descr="Une image contenant carte, texte, atlas&#10;&#10;Le contenu généré par l’IA peut être incorrect.">
            <a:extLst>
              <a:ext uri="{FF2B5EF4-FFF2-40B4-BE49-F238E27FC236}">
                <a16:creationId xmlns:a16="http://schemas.microsoft.com/office/drawing/2014/main" id="{97880276-9990-5200-4658-2DCDF0249959}"/>
              </a:ext>
            </a:extLst>
          </p:cNvPr>
          <p:cNvPicPr>
            <a:picLocks noChangeAspect="1"/>
          </p:cNvPicPr>
          <p:nvPr/>
        </p:nvPicPr>
        <p:blipFill>
          <a:blip r:embed="rId4"/>
          <a:stretch>
            <a:fillRect/>
          </a:stretch>
        </p:blipFill>
        <p:spPr>
          <a:xfrm>
            <a:off x="1861372" y="976181"/>
            <a:ext cx="8267894" cy="5590593"/>
          </a:xfrm>
          <a:prstGeom prst="rect">
            <a:avLst/>
          </a:prstGeom>
        </p:spPr>
      </p:pic>
    </p:spTree>
    <p:extLst>
      <p:ext uri="{BB962C8B-B14F-4D97-AF65-F5344CB8AC3E}">
        <p14:creationId xmlns:p14="http://schemas.microsoft.com/office/powerpoint/2010/main" val="115797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59499ACA-7293-15A7-BA67-5F82336FD9F2}"/>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0DC72312-D784-B2C2-3815-32CBB567A39C}"/>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A8AE8284-9873-48EB-14B8-20BA6B1D2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B0EAB603-3254-66C4-BFFF-CFD839255E0E}"/>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D73F623E-3AFC-A4C5-7490-3167EE22FB9A}"/>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D31C8E79-195E-C36E-5AE8-B6FAC9A695FB}"/>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6C547381-5B40-31E3-1648-4083F909878B}"/>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09B006A5-AFF4-5A53-F3D9-903D44E96367}"/>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807A013E-7FB9-069E-B401-B700A491BF33}"/>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A60A598D-A95E-1CBC-2CE1-B010F1E3A8CE}"/>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FD10BD0F-B347-48A2-FC9E-F6253303094F}"/>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CBD1A926-56AE-4B55-A172-BA4018D7EFA8}"/>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71A5486A-4D72-128A-743E-F409DB723492}"/>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5ED4285D-B678-4B5C-E293-B3788ED106BC}"/>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D66C0B0C-6076-7221-E2F4-98B7AA000828}"/>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5E8D43F9-D37E-5A7E-FD79-69FAE98826BA}"/>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3174376F-879B-51A0-4A48-CA1A5162059E}"/>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6FBE3CBD-1BDD-3747-A791-85DCA3579E0D}"/>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A525FA36-7C6F-9464-9404-80710D5233B1}"/>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25D523F0-96C3-3EEF-B24E-A0F1D426A3F8}"/>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D9D8726B-A740-5AAB-5254-0476A119B543}"/>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3B895DFA-977C-E26C-35E4-9B682FCAEE04}"/>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96231B97-5F22-B96A-F0D3-393A56B971AC}"/>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42DBCEF2-C98C-206C-CF17-A07732243973}"/>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0D07AE87-34CB-0804-BFE6-D0C17D1D2033}"/>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0EF83F29-4B2B-D23E-1FF9-F1C1B054B7E6}"/>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4F5A40B9-FFF3-DDBE-571F-C1DEAE4BB9F5}"/>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C9191CF4-DB22-BF76-FC64-86099D4E8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4397CD40-1156-7D1F-284B-F1AE4B6C3404}"/>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noir, obscurité&#10;&#10;Le contenu généré par l’IA peut être incorrect.">
            <a:extLst>
              <a:ext uri="{FF2B5EF4-FFF2-40B4-BE49-F238E27FC236}">
                <a16:creationId xmlns:a16="http://schemas.microsoft.com/office/drawing/2014/main" id="{90787D4C-38D5-D204-AA1D-0FEE5A1D5F7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9721" y="2243739"/>
            <a:ext cx="1750801" cy="1750801"/>
          </a:xfrm>
          <a:prstGeom prst="rect">
            <a:avLst/>
          </a:prstGeom>
        </p:spPr>
      </p:pic>
      <p:sp>
        <p:nvSpPr>
          <p:cNvPr id="6" name="ZoneTexte 5">
            <a:extLst>
              <a:ext uri="{FF2B5EF4-FFF2-40B4-BE49-F238E27FC236}">
                <a16:creationId xmlns:a16="http://schemas.microsoft.com/office/drawing/2014/main" id="{EC164DD8-EA0D-F794-F72C-1A665A6BFFF6}"/>
              </a:ext>
            </a:extLst>
          </p:cNvPr>
          <p:cNvSpPr txBox="1"/>
          <p:nvPr/>
        </p:nvSpPr>
        <p:spPr>
          <a:xfrm>
            <a:off x="3446267" y="2888306"/>
            <a:ext cx="6097554" cy="461665"/>
          </a:xfrm>
          <a:prstGeom prst="rect">
            <a:avLst/>
          </a:prstGeom>
          <a:noFill/>
        </p:spPr>
        <p:txBody>
          <a:bodyPr wrap="square">
            <a:spAutoFit/>
          </a:bodyPr>
          <a:lstStyle/>
          <a:p>
            <a:pPr marL="9525">
              <a:lnSpc>
                <a:spcPct val="100000"/>
              </a:lnSpc>
              <a:spcBef>
                <a:spcPts val="1270"/>
              </a:spcBef>
            </a:pPr>
            <a:r>
              <a:rPr lang="fr-FR" sz="2400" dirty="0">
                <a:solidFill>
                  <a:srgbClr val="414141"/>
                </a:solidFill>
                <a:latin typeface="Verdana"/>
              </a:rPr>
              <a:t>Score et résumé</a:t>
            </a:r>
          </a:p>
        </p:txBody>
      </p:sp>
    </p:spTree>
    <p:extLst>
      <p:ext uri="{BB962C8B-B14F-4D97-AF65-F5344CB8AC3E}">
        <p14:creationId xmlns:p14="http://schemas.microsoft.com/office/powerpoint/2010/main" val="61092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8A759-20A7-7C43-C29F-8F0541DF8EA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D8525E8F-22F6-F6C5-8F0A-6586AF6E5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8F6DE0AC-134A-F56D-16C6-29DBB54A8A27}"/>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1B00189A-1A97-F87A-2D28-E108E152320B}"/>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a:t>
            </a:r>
            <a:r>
              <a:rPr lang="fr-FR" b="0" dirty="0"/>
              <a:t>: </a:t>
            </a:r>
            <a:r>
              <a:rPr lang="fr-FR" dirty="0"/>
              <a:t>Méthodologie de l’ETSI</a:t>
            </a:r>
          </a:p>
        </p:txBody>
      </p:sp>
      <p:sp>
        <p:nvSpPr>
          <p:cNvPr id="3" name="ZoneTexte 2">
            <a:extLst>
              <a:ext uri="{FF2B5EF4-FFF2-40B4-BE49-F238E27FC236}">
                <a16:creationId xmlns:a16="http://schemas.microsoft.com/office/drawing/2014/main" id="{94CDA759-73BA-1608-85F6-C289AF1FFB05}"/>
              </a:ext>
            </a:extLst>
          </p:cNvPr>
          <p:cNvSpPr txBox="1"/>
          <p:nvPr/>
        </p:nvSpPr>
        <p:spPr>
          <a:xfrm>
            <a:off x="431315" y="1179702"/>
            <a:ext cx="8465602" cy="584775"/>
          </a:xfrm>
          <a:prstGeom prst="rect">
            <a:avLst/>
          </a:prstGeom>
          <a:noFill/>
        </p:spPr>
        <p:txBody>
          <a:bodyPr wrap="square">
            <a:spAutoFit/>
          </a:bodyPr>
          <a:lstStyle/>
          <a:p>
            <a:pPr marL="171450" indent="-171450" algn="l">
              <a:buClr>
                <a:schemeClr val="tx1">
                  <a:lumMod val="65000"/>
                  <a:lumOff val="35000"/>
                </a:schemeClr>
              </a:buClr>
              <a:buFont typeface="Wingdings" panose="05000000000000000000" pitchFamily="2" charset="2"/>
              <a:buChar char="Ø"/>
            </a:pPr>
            <a:endParaRPr lang="fr-FR" sz="1400" b="0" i="0" u="none" strike="noStrike" baseline="0" dirty="0">
              <a:solidFill>
                <a:srgbClr val="000000"/>
              </a:solidFill>
              <a:latin typeface="Verdana" panose="020B0604030504040204" pitchFamily="34" charset="0"/>
            </a:endParaRPr>
          </a:p>
          <a:p>
            <a:pPr marL="285750" indent="-285750">
              <a:buClr>
                <a:schemeClr val="tx1">
                  <a:lumMod val="65000"/>
                  <a:lumOff val="35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Telecom figure au 2éme rang dans l’autoroute Tunis-Beja</a:t>
            </a:r>
          </a:p>
        </p:txBody>
      </p:sp>
      <p:grpSp>
        <p:nvGrpSpPr>
          <p:cNvPr id="4" name="object 6">
            <a:extLst>
              <a:ext uri="{FF2B5EF4-FFF2-40B4-BE49-F238E27FC236}">
                <a16:creationId xmlns:a16="http://schemas.microsoft.com/office/drawing/2014/main" id="{12A893EB-F898-F94C-A847-897F23863FA9}"/>
              </a:ext>
            </a:extLst>
          </p:cNvPr>
          <p:cNvGrpSpPr/>
          <p:nvPr/>
        </p:nvGrpSpPr>
        <p:grpSpPr>
          <a:xfrm>
            <a:off x="2750223" y="3142479"/>
            <a:ext cx="7635768" cy="2860496"/>
            <a:chOff x="2398776" y="3639312"/>
            <a:chExt cx="9483090" cy="3587750"/>
          </a:xfrm>
        </p:grpSpPr>
        <p:pic>
          <p:nvPicPr>
            <p:cNvPr id="6" name="object 7">
              <a:extLst>
                <a:ext uri="{FF2B5EF4-FFF2-40B4-BE49-F238E27FC236}">
                  <a16:creationId xmlns:a16="http://schemas.microsoft.com/office/drawing/2014/main" id="{34AFEA52-BBDA-B509-05E0-EAB8A1EC529C}"/>
                </a:ext>
              </a:extLst>
            </p:cNvPr>
            <p:cNvPicPr/>
            <p:nvPr/>
          </p:nvPicPr>
          <p:blipFill>
            <a:blip r:embed="rId4" cstate="print"/>
            <a:stretch>
              <a:fillRect/>
            </a:stretch>
          </p:blipFill>
          <p:spPr>
            <a:xfrm>
              <a:off x="2398776" y="3639312"/>
              <a:ext cx="7391400" cy="3282696"/>
            </a:xfrm>
            <a:prstGeom prst="rect">
              <a:avLst/>
            </a:prstGeom>
          </p:spPr>
        </p:pic>
        <p:sp>
          <p:nvSpPr>
            <p:cNvPr id="9" name="object 8">
              <a:extLst>
                <a:ext uri="{FF2B5EF4-FFF2-40B4-BE49-F238E27FC236}">
                  <a16:creationId xmlns:a16="http://schemas.microsoft.com/office/drawing/2014/main" id="{5BFCB474-33D7-4F24-A3F3-12A20C5586C9}"/>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0" name="object 20">
            <a:extLst>
              <a:ext uri="{FF2B5EF4-FFF2-40B4-BE49-F238E27FC236}">
                <a16:creationId xmlns:a16="http://schemas.microsoft.com/office/drawing/2014/main" id="{B67CFA17-67A7-F632-0242-1C70656AD634}"/>
              </a:ext>
            </a:extLst>
          </p:cNvPr>
          <p:cNvPicPr/>
          <p:nvPr/>
        </p:nvPicPr>
        <p:blipFill>
          <a:blip r:embed="rId5" cstate="print"/>
          <a:stretch>
            <a:fillRect/>
          </a:stretch>
        </p:blipFill>
        <p:spPr>
          <a:xfrm>
            <a:off x="7254747" y="3454150"/>
            <a:ext cx="923359" cy="814550"/>
          </a:xfrm>
          <a:prstGeom prst="rect">
            <a:avLst/>
          </a:prstGeom>
        </p:spPr>
      </p:pic>
      <p:pic>
        <p:nvPicPr>
          <p:cNvPr id="11" name="object 18">
            <a:extLst>
              <a:ext uri="{FF2B5EF4-FFF2-40B4-BE49-F238E27FC236}">
                <a16:creationId xmlns:a16="http://schemas.microsoft.com/office/drawing/2014/main" id="{E608F402-ECA5-FD9B-B74C-DFF35F797174}"/>
              </a:ext>
            </a:extLst>
          </p:cNvPr>
          <p:cNvPicPr/>
          <p:nvPr/>
        </p:nvPicPr>
        <p:blipFill>
          <a:blip r:embed="rId6" cstate="print"/>
          <a:stretch>
            <a:fillRect/>
          </a:stretch>
        </p:blipFill>
        <p:spPr>
          <a:xfrm>
            <a:off x="4939891" y="1994043"/>
            <a:ext cx="1791197" cy="1681130"/>
          </a:xfrm>
          <a:prstGeom prst="rect">
            <a:avLst/>
          </a:prstGeom>
        </p:spPr>
      </p:pic>
      <p:pic>
        <p:nvPicPr>
          <p:cNvPr id="12" name="object 21">
            <a:extLst>
              <a:ext uri="{FF2B5EF4-FFF2-40B4-BE49-F238E27FC236}">
                <a16:creationId xmlns:a16="http://schemas.microsoft.com/office/drawing/2014/main" id="{A7AE580D-2521-57EC-1BA8-5105A464F248}"/>
              </a:ext>
            </a:extLst>
          </p:cNvPr>
          <p:cNvPicPr/>
          <p:nvPr/>
        </p:nvPicPr>
        <p:blipFill>
          <a:blip r:embed="rId7" cstate="print"/>
          <a:stretch>
            <a:fillRect/>
          </a:stretch>
        </p:blipFill>
        <p:spPr>
          <a:xfrm>
            <a:off x="3259961" y="2903008"/>
            <a:ext cx="1050294" cy="1102285"/>
          </a:xfrm>
          <a:prstGeom prst="rect">
            <a:avLst/>
          </a:prstGeom>
        </p:spPr>
      </p:pic>
      <p:sp>
        <p:nvSpPr>
          <p:cNvPr id="14" name="Rectangle 13">
            <a:extLst>
              <a:ext uri="{FF2B5EF4-FFF2-40B4-BE49-F238E27FC236}">
                <a16:creationId xmlns:a16="http://schemas.microsoft.com/office/drawing/2014/main" id="{FE1A9F41-B944-09E7-A2D6-1A0C4A13C73D}"/>
              </a:ext>
            </a:extLst>
          </p:cNvPr>
          <p:cNvSpPr/>
          <p:nvPr/>
        </p:nvSpPr>
        <p:spPr>
          <a:xfrm>
            <a:off x="7457625" y="3813779"/>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42F8928-459D-C496-5928-CC31A7AFA1F1}"/>
              </a:ext>
            </a:extLst>
          </p:cNvPr>
          <p:cNvSpPr txBox="1"/>
          <p:nvPr/>
        </p:nvSpPr>
        <p:spPr>
          <a:xfrm>
            <a:off x="1060953" y="5965497"/>
            <a:ext cx="9623617" cy="307777"/>
          </a:xfrm>
          <a:prstGeom prst="rect">
            <a:avLst/>
          </a:prstGeom>
          <a:noFill/>
        </p:spPr>
        <p:txBody>
          <a:bodyPr wrap="square">
            <a:spAutoFit/>
          </a:bodyPr>
          <a:lstStyle/>
          <a:p>
            <a:pPr marL="12700" algn="ctr">
              <a:lnSpc>
                <a:spcPct val="100000"/>
              </a:lnSpc>
              <a:spcBef>
                <a:spcPts val="100"/>
              </a:spcBef>
            </a:pPr>
            <a:r>
              <a:rPr lang="fr-FR" sz="1400" dirty="0">
                <a:solidFill>
                  <a:schemeClr val="bg2">
                    <a:lumMod val="25000"/>
                  </a:schemeClr>
                </a:solidFill>
                <a:latin typeface="Aptos Display" panose="020B0004020202020204" pitchFamily="34" charset="0"/>
              </a:rPr>
              <a:t>Classification des trois opérateurs a été réalisée selon la méthode de pondération ETSI.</a:t>
            </a:r>
          </a:p>
        </p:txBody>
      </p:sp>
      <p:pic>
        <p:nvPicPr>
          <p:cNvPr id="7" name="Image 6" descr="Une image contenant orange, texte, Police, Graphique&#10;&#10;Le contenu généré par l’IA peut être incorrect.">
            <a:extLst>
              <a:ext uri="{FF2B5EF4-FFF2-40B4-BE49-F238E27FC236}">
                <a16:creationId xmlns:a16="http://schemas.microsoft.com/office/drawing/2014/main" id="{E8E9387D-617F-CF87-CF22-60A278198818}"/>
              </a:ext>
            </a:extLst>
          </p:cNvPr>
          <p:cNvPicPr>
            <a:picLocks noChangeAspect="1"/>
          </p:cNvPicPr>
          <p:nvPr/>
        </p:nvPicPr>
        <p:blipFill>
          <a:blip r:embed="rId8"/>
          <a:stretch>
            <a:fillRect/>
          </a:stretch>
        </p:blipFill>
        <p:spPr>
          <a:xfrm>
            <a:off x="3561419" y="3274591"/>
            <a:ext cx="402428" cy="400582"/>
          </a:xfrm>
          <a:prstGeom prst="rect">
            <a:avLst/>
          </a:prstGeom>
        </p:spPr>
      </p:pic>
      <p:pic>
        <p:nvPicPr>
          <p:cNvPr id="8" name="Picture 2">
            <a:extLst>
              <a:ext uri="{FF2B5EF4-FFF2-40B4-BE49-F238E27FC236}">
                <a16:creationId xmlns:a16="http://schemas.microsoft.com/office/drawing/2014/main" id="{00000000-0008-0000-0200-0000040000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6612" y="3726374"/>
            <a:ext cx="579867" cy="339207"/>
          </a:xfrm>
          <a:prstGeom prst="rect">
            <a:avLst/>
          </a:prstGeom>
        </p:spPr>
      </p:pic>
      <p:pic>
        <p:nvPicPr>
          <p:cNvPr id="13" name="Picture 8">
            <a:extLst>
              <a:ext uri="{FF2B5EF4-FFF2-40B4-BE49-F238E27FC236}">
                <a16:creationId xmlns:a16="http://schemas.microsoft.com/office/drawing/2014/main" id="{00000000-0008-0000-0200-00000300000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328718" y="2652905"/>
            <a:ext cx="1013542" cy="431055"/>
          </a:xfrm>
          <a:prstGeom prst="rect">
            <a:avLst/>
          </a:prstGeom>
        </p:spPr>
      </p:pic>
    </p:spTree>
    <p:extLst>
      <p:ext uri="{BB962C8B-B14F-4D97-AF65-F5344CB8AC3E}">
        <p14:creationId xmlns:p14="http://schemas.microsoft.com/office/powerpoint/2010/main" val="218768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004D-DEB8-F764-15BE-4BBD33545FD5}"/>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0D092FD-2105-FD6C-3120-F30106092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21219B3A-F353-F2CB-B1FC-822B80096FAB}"/>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D35535B-2E80-7DAA-F86E-94D7961DCF43}"/>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a:t>
            </a:r>
          </a:p>
        </p:txBody>
      </p:sp>
      <p:grpSp>
        <p:nvGrpSpPr>
          <p:cNvPr id="4" name="object 6">
            <a:extLst>
              <a:ext uri="{FF2B5EF4-FFF2-40B4-BE49-F238E27FC236}">
                <a16:creationId xmlns:a16="http://schemas.microsoft.com/office/drawing/2014/main" id="{6A75565F-60EF-E259-B053-F1EFCAD0F8F5}"/>
              </a:ext>
            </a:extLst>
          </p:cNvPr>
          <p:cNvGrpSpPr/>
          <p:nvPr/>
        </p:nvGrpSpPr>
        <p:grpSpPr>
          <a:xfrm>
            <a:off x="327297" y="3201274"/>
            <a:ext cx="6180224" cy="2752163"/>
            <a:chOff x="2398776" y="3639312"/>
            <a:chExt cx="9483090" cy="3587750"/>
          </a:xfrm>
        </p:grpSpPr>
        <p:pic>
          <p:nvPicPr>
            <p:cNvPr id="6" name="object 7">
              <a:extLst>
                <a:ext uri="{FF2B5EF4-FFF2-40B4-BE49-F238E27FC236}">
                  <a16:creationId xmlns:a16="http://schemas.microsoft.com/office/drawing/2014/main" id="{6E5A3B04-FCAF-16E6-EA32-EAF26EFB2493}"/>
                </a:ext>
              </a:extLst>
            </p:cNvPr>
            <p:cNvPicPr/>
            <p:nvPr/>
          </p:nvPicPr>
          <p:blipFill>
            <a:blip r:embed="rId4" cstate="print"/>
            <a:stretch>
              <a:fillRect/>
            </a:stretch>
          </p:blipFill>
          <p:spPr>
            <a:xfrm>
              <a:off x="2398776" y="3639312"/>
              <a:ext cx="7391400" cy="3282696"/>
            </a:xfrm>
            <a:prstGeom prst="rect">
              <a:avLst/>
            </a:prstGeom>
          </p:spPr>
        </p:pic>
        <p:sp>
          <p:nvSpPr>
            <p:cNvPr id="9" name="object 8">
              <a:extLst>
                <a:ext uri="{FF2B5EF4-FFF2-40B4-BE49-F238E27FC236}">
                  <a16:creationId xmlns:a16="http://schemas.microsoft.com/office/drawing/2014/main" id="{675CC458-4243-A160-82A7-70251630C82D}"/>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1" name="object 18">
            <a:extLst>
              <a:ext uri="{FF2B5EF4-FFF2-40B4-BE49-F238E27FC236}">
                <a16:creationId xmlns:a16="http://schemas.microsoft.com/office/drawing/2014/main" id="{696EC6AB-FECF-FC6B-8F32-268819CF71EB}"/>
              </a:ext>
            </a:extLst>
          </p:cNvPr>
          <p:cNvPicPr/>
          <p:nvPr/>
        </p:nvPicPr>
        <p:blipFill>
          <a:blip r:embed="rId5" cstate="print"/>
          <a:stretch>
            <a:fillRect/>
          </a:stretch>
        </p:blipFill>
        <p:spPr>
          <a:xfrm>
            <a:off x="1910349" y="2053481"/>
            <a:ext cx="1791197" cy="1681130"/>
          </a:xfrm>
          <a:prstGeom prst="rect">
            <a:avLst/>
          </a:prstGeom>
        </p:spPr>
      </p:pic>
      <p:pic>
        <p:nvPicPr>
          <p:cNvPr id="12" name="object 21">
            <a:extLst>
              <a:ext uri="{FF2B5EF4-FFF2-40B4-BE49-F238E27FC236}">
                <a16:creationId xmlns:a16="http://schemas.microsoft.com/office/drawing/2014/main" id="{DA168F6B-1D13-01A0-3217-9260DABC621E}"/>
              </a:ext>
            </a:extLst>
          </p:cNvPr>
          <p:cNvPicPr/>
          <p:nvPr/>
        </p:nvPicPr>
        <p:blipFill>
          <a:blip r:embed="rId6" cstate="print"/>
          <a:stretch>
            <a:fillRect/>
          </a:stretch>
        </p:blipFill>
        <p:spPr>
          <a:xfrm>
            <a:off x="584145" y="2894046"/>
            <a:ext cx="1050294" cy="1102285"/>
          </a:xfrm>
          <a:prstGeom prst="rect">
            <a:avLst/>
          </a:prstGeom>
        </p:spPr>
      </p:pic>
      <p:sp>
        <p:nvSpPr>
          <p:cNvPr id="14" name="Rectangle 13">
            <a:extLst>
              <a:ext uri="{FF2B5EF4-FFF2-40B4-BE49-F238E27FC236}">
                <a16:creationId xmlns:a16="http://schemas.microsoft.com/office/drawing/2014/main" id="{0A220E74-D9E9-11FD-2910-7AFE5E37F9EB}"/>
              </a:ext>
            </a:extLst>
          </p:cNvPr>
          <p:cNvSpPr/>
          <p:nvPr/>
        </p:nvSpPr>
        <p:spPr>
          <a:xfrm>
            <a:off x="4082148" y="3803100"/>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object 6">
            <a:extLst>
              <a:ext uri="{FF2B5EF4-FFF2-40B4-BE49-F238E27FC236}">
                <a16:creationId xmlns:a16="http://schemas.microsoft.com/office/drawing/2014/main" id="{506A5850-34A8-F78C-A43A-D7665246F2A0}"/>
              </a:ext>
            </a:extLst>
          </p:cNvPr>
          <p:cNvGrpSpPr/>
          <p:nvPr/>
        </p:nvGrpSpPr>
        <p:grpSpPr>
          <a:xfrm>
            <a:off x="6647121" y="3124448"/>
            <a:ext cx="6180224" cy="2752163"/>
            <a:chOff x="2398776" y="3639312"/>
            <a:chExt cx="9483090" cy="3587750"/>
          </a:xfrm>
        </p:grpSpPr>
        <p:pic>
          <p:nvPicPr>
            <p:cNvPr id="7" name="object 7">
              <a:extLst>
                <a:ext uri="{FF2B5EF4-FFF2-40B4-BE49-F238E27FC236}">
                  <a16:creationId xmlns:a16="http://schemas.microsoft.com/office/drawing/2014/main" id="{585E5FC0-3FEB-C0D5-6CC5-894CFE0B3B43}"/>
                </a:ext>
              </a:extLst>
            </p:cNvPr>
            <p:cNvPicPr/>
            <p:nvPr/>
          </p:nvPicPr>
          <p:blipFill>
            <a:blip r:embed="rId4" cstate="print"/>
            <a:stretch>
              <a:fillRect/>
            </a:stretch>
          </p:blipFill>
          <p:spPr>
            <a:xfrm>
              <a:off x="2398776" y="3639312"/>
              <a:ext cx="7391400" cy="3282696"/>
            </a:xfrm>
            <a:prstGeom prst="rect">
              <a:avLst/>
            </a:prstGeom>
          </p:spPr>
        </p:pic>
        <p:sp>
          <p:nvSpPr>
            <p:cNvPr id="8" name="object 8">
              <a:extLst>
                <a:ext uri="{FF2B5EF4-FFF2-40B4-BE49-F238E27FC236}">
                  <a16:creationId xmlns:a16="http://schemas.microsoft.com/office/drawing/2014/main" id="{BFCF47CB-24EF-F8FB-A1D1-5F8537ACE967}"/>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3" name="object 20">
            <a:extLst>
              <a:ext uri="{FF2B5EF4-FFF2-40B4-BE49-F238E27FC236}">
                <a16:creationId xmlns:a16="http://schemas.microsoft.com/office/drawing/2014/main" id="{308545D9-55B4-D6C5-A1D1-E235FEEFC36A}"/>
              </a:ext>
            </a:extLst>
          </p:cNvPr>
          <p:cNvPicPr/>
          <p:nvPr/>
        </p:nvPicPr>
        <p:blipFill>
          <a:blip r:embed="rId7" cstate="print"/>
          <a:stretch>
            <a:fillRect/>
          </a:stretch>
        </p:blipFill>
        <p:spPr>
          <a:xfrm>
            <a:off x="10217087" y="3440479"/>
            <a:ext cx="923359" cy="814550"/>
          </a:xfrm>
          <a:prstGeom prst="rect">
            <a:avLst/>
          </a:prstGeom>
        </p:spPr>
      </p:pic>
      <p:pic>
        <p:nvPicPr>
          <p:cNvPr id="15" name="object 18">
            <a:extLst>
              <a:ext uri="{FF2B5EF4-FFF2-40B4-BE49-F238E27FC236}">
                <a16:creationId xmlns:a16="http://schemas.microsoft.com/office/drawing/2014/main" id="{D7E25AF6-C90D-FE3E-EAF8-CAFBB7818C55}"/>
              </a:ext>
            </a:extLst>
          </p:cNvPr>
          <p:cNvPicPr/>
          <p:nvPr/>
        </p:nvPicPr>
        <p:blipFill>
          <a:blip r:embed="rId5" cstate="print"/>
          <a:stretch>
            <a:fillRect/>
          </a:stretch>
        </p:blipFill>
        <p:spPr>
          <a:xfrm>
            <a:off x="8249235" y="2053481"/>
            <a:ext cx="1791197" cy="1681130"/>
          </a:xfrm>
          <a:prstGeom prst="rect">
            <a:avLst/>
          </a:prstGeom>
        </p:spPr>
      </p:pic>
      <p:pic>
        <p:nvPicPr>
          <p:cNvPr id="17" name="object 21">
            <a:extLst>
              <a:ext uri="{FF2B5EF4-FFF2-40B4-BE49-F238E27FC236}">
                <a16:creationId xmlns:a16="http://schemas.microsoft.com/office/drawing/2014/main" id="{772217E4-CA33-3516-6351-C660BCDD7C8B}"/>
              </a:ext>
            </a:extLst>
          </p:cNvPr>
          <p:cNvPicPr/>
          <p:nvPr/>
        </p:nvPicPr>
        <p:blipFill>
          <a:blip r:embed="rId6" cstate="print"/>
          <a:stretch>
            <a:fillRect/>
          </a:stretch>
        </p:blipFill>
        <p:spPr>
          <a:xfrm>
            <a:off x="6923031" y="2894046"/>
            <a:ext cx="1050294" cy="1102285"/>
          </a:xfrm>
          <a:prstGeom prst="rect">
            <a:avLst/>
          </a:prstGeom>
        </p:spPr>
      </p:pic>
      <p:sp>
        <p:nvSpPr>
          <p:cNvPr id="20" name="Rectangle 19">
            <a:extLst>
              <a:ext uri="{FF2B5EF4-FFF2-40B4-BE49-F238E27FC236}">
                <a16:creationId xmlns:a16="http://schemas.microsoft.com/office/drawing/2014/main" id="{FA06FB47-A59C-E167-1EFC-40FFB477A86F}"/>
              </a:ext>
            </a:extLst>
          </p:cNvPr>
          <p:cNvSpPr/>
          <p:nvPr/>
        </p:nvSpPr>
        <p:spPr>
          <a:xfrm>
            <a:off x="10419965" y="3800108"/>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bject 12">
            <a:extLst>
              <a:ext uri="{FF2B5EF4-FFF2-40B4-BE49-F238E27FC236}">
                <a16:creationId xmlns:a16="http://schemas.microsoft.com/office/drawing/2014/main" id="{44531A75-B49D-0423-33F5-93A6855D85F3}"/>
              </a:ext>
            </a:extLst>
          </p:cNvPr>
          <p:cNvSpPr txBox="1"/>
          <p:nvPr/>
        </p:nvSpPr>
        <p:spPr>
          <a:xfrm>
            <a:off x="745377" y="1420271"/>
            <a:ext cx="3697040" cy="289823"/>
          </a:xfrm>
          <a:prstGeom prst="rect">
            <a:avLst/>
          </a:prstGeom>
        </p:spPr>
        <p:txBody>
          <a:bodyPr vert="horz" wrap="square" lIns="0" tIns="12700" rIns="0" bIns="0" rtlCol="0">
            <a:spAutoFit/>
          </a:bodyPr>
          <a:lstStyle/>
          <a:p>
            <a:pPr marL="12700" algn="ctr">
              <a:spcBef>
                <a:spcPts val="100"/>
              </a:spcBef>
            </a:pPr>
            <a:r>
              <a:rPr lang="fr-FR" b="1" dirty="0">
                <a:solidFill>
                  <a:schemeClr val="tx2">
                    <a:lumMod val="50000"/>
                    <a:lumOff val="50000"/>
                  </a:schemeClr>
                </a:solidFill>
                <a:latin typeface="Aptos ExtraBold" panose="020F0502020204030204" pitchFamily="34" charset="0"/>
              </a:rPr>
              <a:t>Classement par KPI</a:t>
            </a:r>
          </a:p>
        </p:txBody>
      </p:sp>
      <p:sp>
        <p:nvSpPr>
          <p:cNvPr id="22" name="object 12">
            <a:extLst>
              <a:ext uri="{FF2B5EF4-FFF2-40B4-BE49-F238E27FC236}">
                <a16:creationId xmlns:a16="http://schemas.microsoft.com/office/drawing/2014/main" id="{C81FCB71-4D71-9AF8-7B62-14B41F39733B}"/>
              </a:ext>
            </a:extLst>
          </p:cNvPr>
          <p:cNvSpPr txBox="1"/>
          <p:nvPr/>
        </p:nvSpPr>
        <p:spPr>
          <a:xfrm>
            <a:off x="6981726" y="1452438"/>
            <a:ext cx="3697040" cy="289823"/>
          </a:xfrm>
          <a:prstGeom prst="rect">
            <a:avLst/>
          </a:prstGeom>
        </p:spPr>
        <p:txBody>
          <a:bodyPr vert="horz" wrap="square" lIns="0" tIns="12700" rIns="0" bIns="0" rtlCol="0">
            <a:spAutoFit/>
          </a:bodyPr>
          <a:lstStyle/>
          <a:p>
            <a:pPr marL="12700" algn="ctr">
              <a:spcBef>
                <a:spcPts val="100"/>
              </a:spcBef>
            </a:pPr>
            <a:r>
              <a:rPr lang="fr-FR" b="1" dirty="0">
                <a:solidFill>
                  <a:schemeClr val="tx2">
                    <a:lumMod val="50000"/>
                    <a:lumOff val="50000"/>
                  </a:schemeClr>
                </a:solidFill>
                <a:latin typeface="Aptos ExtraBold" panose="020F0502020204030204" pitchFamily="34" charset="0"/>
              </a:rPr>
              <a:t>Méthodologie de l’INT</a:t>
            </a:r>
          </a:p>
        </p:txBody>
      </p:sp>
      <p:cxnSp>
        <p:nvCxnSpPr>
          <p:cNvPr id="24" name="Connecteur droit 23">
            <a:extLst>
              <a:ext uri="{FF2B5EF4-FFF2-40B4-BE49-F238E27FC236}">
                <a16:creationId xmlns:a16="http://schemas.microsoft.com/office/drawing/2014/main" id="{47FF2E24-4664-6CF2-3175-52E0E7D5D05D}"/>
              </a:ext>
            </a:extLst>
          </p:cNvPr>
          <p:cNvCxnSpPr/>
          <p:nvPr/>
        </p:nvCxnSpPr>
        <p:spPr>
          <a:xfrm>
            <a:off x="5841873" y="1480810"/>
            <a:ext cx="73735" cy="513459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pic>
        <p:nvPicPr>
          <p:cNvPr id="3" name="Image 2" descr="Une image contenant orange, texte, Police, Graphique&#10;&#10;Le contenu généré par l’IA peut être incorrect.">
            <a:extLst>
              <a:ext uri="{FF2B5EF4-FFF2-40B4-BE49-F238E27FC236}">
                <a16:creationId xmlns:a16="http://schemas.microsoft.com/office/drawing/2014/main" id="{D9057F91-1A43-6619-69DC-9DEC73A95A9D}"/>
              </a:ext>
            </a:extLst>
          </p:cNvPr>
          <p:cNvPicPr>
            <a:picLocks noChangeAspect="1"/>
          </p:cNvPicPr>
          <p:nvPr/>
        </p:nvPicPr>
        <p:blipFill>
          <a:blip r:embed="rId8"/>
          <a:stretch>
            <a:fillRect/>
          </a:stretch>
        </p:blipFill>
        <p:spPr>
          <a:xfrm>
            <a:off x="10464294" y="3689725"/>
            <a:ext cx="397115" cy="395293"/>
          </a:xfrm>
          <a:prstGeom prst="rect">
            <a:avLst/>
          </a:prstGeom>
        </p:spPr>
      </p:pic>
      <p:pic>
        <p:nvPicPr>
          <p:cNvPr id="16" name="Picture 8">
            <a:extLst>
              <a:ext uri="{FF2B5EF4-FFF2-40B4-BE49-F238E27FC236}">
                <a16:creationId xmlns:a16="http://schemas.microsoft.com/office/drawing/2014/main" id="{6B8091C7-99D4-6EC6-DDA1-310A5E166D2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613477" y="2719175"/>
            <a:ext cx="1063164" cy="512677"/>
          </a:xfrm>
          <a:prstGeom prst="rect">
            <a:avLst/>
          </a:prstGeom>
        </p:spPr>
      </p:pic>
      <p:pic>
        <p:nvPicPr>
          <p:cNvPr id="23" name="Picture 2">
            <a:extLst>
              <a:ext uri="{FF2B5EF4-FFF2-40B4-BE49-F238E27FC236}">
                <a16:creationId xmlns:a16="http://schemas.microsoft.com/office/drawing/2014/main" id="{7762DB78-2938-51E8-B202-EC35B2F29F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9513" y="3254820"/>
            <a:ext cx="634760" cy="371318"/>
          </a:xfrm>
          <a:prstGeom prst="rect">
            <a:avLst/>
          </a:prstGeom>
        </p:spPr>
      </p:pic>
      <p:pic>
        <p:nvPicPr>
          <p:cNvPr id="26" name="object 21">
            <a:extLst>
              <a:ext uri="{FF2B5EF4-FFF2-40B4-BE49-F238E27FC236}">
                <a16:creationId xmlns:a16="http://schemas.microsoft.com/office/drawing/2014/main" id="{F8947FB0-E3B2-91FB-5D15-BE5FF34D469B}"/>
              </a:ext>
            </a:extLst>
          </p:cNvPr>
          <p:cNvPicPr/>
          <p:nvPr/>
        </p:nvPicPr>
        <p:blipFill>
          <a:blip r:embed="rId6" cstate="print"/>
          <a:stretch>
            <a:fillRect/>
          </a:stretch>
        </p:blipFill>
        <p:spPr>
          <a:xfrm>
            <a:off x="3833377" y="3081924"/>
            <a:ext cx="1050294" cy="1102285"/>
          </a:xfrm>
          <a:prstGeom prst="rect">
            <a:avLst/>
          </a:prstGeom>
        </p:spPr>
      </p:pic>
      <p:pic>
        <p:nvPicPr>
          <p:cNvPr id="27" name="Picture 2">
            <a:extLst>
              <a:ext uri="{FF2B5EF4-FFF2-40B4-BE49-F238E27FC236}">
                <a16:creationId xmlns:a16="http://schemas.microsoft.com/office/drawing/2014/main" id="{DD1CC4EA-713C-7425-3D35-302D936EBC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9572" y="3476436"/>
            <a:ext cx="634760" cy="371318"/>
          </a:xfrm>
          <a:prstGeom prst="rect">
            <a:avLst/>
          </a:prstGeom>
        </p:spPr>
      </p:pic>
      <p:pic>
        <p:nvPicPr>
          <p:cNvPr id="28" name="Image 27" descr="Une image contenant orange, texte, Police, Graphique&#10;&#10;Le contenu généré par l’IA peut être incorrect.">
            <a:extLst>
              <a:ext uri="{FF2B5EF4-FFF2-40B4-BE49-F238E27FC236}">
                <a16:creationId xmlns:a16="http://schemas.microsoft.com/office/drawing/2014/main" id="{1BCDFEA4-33FE-7C29-FE60-6723307DE33F}"/>
              </a:ext>
            </a:extLst>
          </p:cNvPr>
          <p:cNvPicPr>
            <a:picLocks noChangeAspect="1"/>
          </p:cNvPicPr>
          <p:nvPr/>
        </p:nvPicPr>
        <p:blipFill>
          <a:blip r:embed="rId8"/>
          <a:stretch>
            <a:fillRect/>
          </a:stretch>
        </p:blipFill>
        <p:spPr>
          <a:xfrm>
            <a:off x="862369" y="3236995"/>
            <a:ext cx="454816" cy="452730"/>
          </a:xfrm>
          <a:prstGeom prst="rect">
            <a:avLst/>
          </a:prstGeom>
        </p:spPr>
      </p:pic>
      <p:pic>
        <p:nvPicPr>
          <p:cNvPr id="25" name="Picture 8">
            <a:extLst>
              <a:ext uri="{FF2B5EF4-FFF2-40B4-BE49-F238E27FC236}">
                <a16:creationId xmlns:a16="http://schemas.microsoft.com/office/drawing/2014/main" id="{88A1646B-85CC-98DC-0CCB-BD0E086F76D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258799" y="2719175"/>
            <a:ext cx="1016920" cy="473532"/>
          </a:xfrm>
          <a:prstGeom prst="rect">
            <a:avLst/>
          </a:prstGeom>
        </p:spPr>
      </p:pic>
    </p:spTree>
    <p:extLst>
      <p:ext uri="{BB962C8B-B14F-4D97-AF65-F5344CB8AC3E}">
        <p14:creationId xmlns:p14="http://schemas.microsoft.com/office/powerpoint/2010/main" val="258700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4AFD1-99CE-A9C5-F6B0-63FBFD1F260F}"/>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9CFB1C5-E4BA-1AAB-22F2-83C29C9C5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45428E9-002A-E557-899C-10E35AABC2F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DB4700B5-116B-D4C4-E4F0-35A0E84AE57F}"/>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dirty="0"/>
              <a:t>Benchmarking: Classement par indicateur de performance </a:t>
            </a:r>
          </a:p>
        </p:txBody>
      </p:sp>
    </p:spTree>
    <p:extLst>
      <p:ext uri="{BB962C8B-B14F-4D97-AF65-F5344CB8AC3E}">
        <p14:creationId xmlns:p14="http://schemas.microsoft.com/office/powerpoint/2010/main" val="7584945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2251</TotalTime>
  <Words>1098</Words>
  <Application>Microsoft Office PowerPoint</Application>
  <PresentationFormat>Grand écran</PresentationFormat>
  <Paragraphs>169</Paragraphs>
  <Slides>24</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Aptos</vt:lpstr>
      <vt:lpstr>Aptos Display</vt:lpstr>
      <vt:lpstr>Aptos ExtraBold</vt:lpstr>
      <vt:lpstr>Arial</vt:lpstr>
      <vt:lpstr>Cambria</vt:lpstr>
      <vt:lpstr>Nunito Light</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User2</dc:creator>
  <cp:lastModifiedBy>User2</cp:lastModifiedBy>
  <cp:revision>276</cp:revision>
  <dcterms:created xsi:type="dcterms:W3CDTF">2026-01-06T07:46:56Z</dcterms:created>
  <dcterms:modified xsi:type="dcterms:W3CDTF">2026-02-17T19:39:36Z</dcterms:modified>
</cp:coreProperties>
</file>