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75" r:id="rId3"/>
    <p:sldId id="276" r:id="rId4"/>
    <p:sldId id="274" r:id="rId5"/>
    <p:sldId id="278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89" r:id="rId14"/>
    <p:sldId id="301" r:id="rId15"/>
    <p:sldId id="291" r:id="rId16"/>
    <p:sldId id="300" r:id="rId17"/>
    <p:sldId id="293" r:id="rId18"/>
    <p:sldId id="294" r:id="rId19"/>
    <p:sldId id="295" r:id="rId20"/>
    <p:sldId id="296" r:id="rId21"/>
    <p:sldId id="297" r:id="rId22"/>
    <p:sldId id="299" r:id="rId23"/>
    <p:sldId id="29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8500"/>
    <a:srgbClr val="AAD3DF"/>
    <a:srgbClr val="FFBC00"/>
    <a:srgbClr val="9BE69D"/>
    <a:srgbClr val="FFCE00"/>
    <a:srgbClr val="FFF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Autoroute\Autoroute_Tunis_Bizerte\Rapport_d&#233;taill&#233;_Auto_Bizer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Autoroute\Autoroute_Tunis_Bizerte\Rapport_d&#233;taill&#233;_Auto_Bizert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Autoroute\Autoroute_Tunis_Bizerte\Rapport_d&#233;taill&#233;_Auto_Bizert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Autoroute\Autoroute_Tunis_Bizerte\Rapport_d&#233;taill&#233;_Auto_Bizert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hmed\Desktop\Autoroute_Tunis_Bizerte\Rapport_d&#233;taill&#233;_Auto_Bizert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hmed\Desktop\Autoroute_Tunis_Bizerte\Rapport_d&#233;taill&#233;_Auto_Bizert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Autoroute\Autoroute_Tunis_Bizerte\Rapport_d&#233;taill&#233;_Auto_Bizer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Autoroute\Autoroute_Tunis_Bizerte\Rapport_d&#233;taill&#233;_Auto_Bizer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User2\Desktop\Benchmarking\Autoroute\Autoroute_Tunis_Bizerte\Rapport_d&#233;taill&#233;_Auto_Bizert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Sousse\Copie%20de%20Rapport_d&#233;taill&#233;_Sousse_V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Sousse\Copie%20de%20Rapport_d&#233;taill&#233;_Sousse_V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Autoroute\Autoroute_Tunis_Bizerte\Rapport_d&#233;taill&#233;_Auto_Bizert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RSRP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'Couverture 4G'!$C$6</c:f>
              <c:strCache>
                <c:ptCount val="1"/>
                <c:pt idx="0">
                  <c:v>TT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F71-42CD-8D4F-F8AFBF5827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4G'!$C$7</c:f>
              <c:numCache>
                <c:formatCode>General</c:formatCode>
                <c:ptCount val="1"/>
                <c:pt idx="0">
                  <c:v>-84.63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6-4EB3-A9E2-BEA08AA65C89}"/>
            </c:ext>
          </c:extLst>
        </c:ser>
        <c:ser>
          <c:idx val="1"/>
          <c:order val="1"/>
          <c:tx>
            <c:strRef>
              <c:f>'Couverture 4G'!$D$6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4G'!$D$7</c:f>
              <c:numCache>
                <c:formatCode>General</c:formatCode>
                <c:ptCount val="1"/>
                <c:pt idx="0">
                  <c:v>-84.14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C6-4EB3-A9E2-BEA08AA65C89}"/>
            </c:ext>
          </c:extLst>
        </c:ser>
        <c:ser>
          <c:idx val="2"/>
          <c:order val="2"/>
          <c:tx>
            <c:strRef>
              <c:f>'Couverture 4G'!$E$6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4G'!$E$7</c:f>
              <c:numCache>
                <c:formatCode>General</c:formatCode>
                <c:ptCount val="1"/>
                <c:pt idx="0">
                  <c:v>-81.09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C6-4EB3-A9E2-BEA08AA65C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3692856"/>
        <c:axId val="295085056"/>
      </c:barChart>
      <c:catAx>
        <c:axId val="293692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5085056"/>
        <c:crosses val="autoZero"/>
        <c:auto val="1"/>
        <c:lblAlgn val="ctr"/>
        <c:lblOffset val="100"/>
        <c:noMultiLvlLbl val="0"/>
      </c:catAx>
      <c:valAx>
        <c:axId val="29508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MT - Call</a:t>
            </a:r>
            <a:r>
              <a:rPr lang="fr-FR" baseline="0"/>
              <a:t> setup time (s)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'!$B$71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5C-4E9E-ABBC-2DFE0510D1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5C-4E9E-ABBC-2DFE0510D1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'!$A$72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'!$B$72</c:f>
              <c:numCache>
                <c:formatCode>0.00</c:formatCode>
                <c:ptCount val="1"/>
                <c:pt idx="0">
                  <c:v>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5C-4E9E-ABBC-2DFE0510D1E0}"/>
            </c:ext>
          </c:extLst>
        </c:ser>
        <c:ser>
          <c:idx val="1"/>
          <c:order val="1"/>
          <c:tx>
            <c:strRef>
              <c:f>'CS_2G_3G '!$C$71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'!$A$72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'!$C$72</c:f>
              <c:numCache>
                <c:formatCode>0.00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5C-4E9E-ABBC-2DFE0510D1E0}"/>
            </c:ext>
          </c:extLst>
        </c:ser>
        <c:ser>
          <c:idx val="2"/>
          <c:order val="2"/>
          <c:tx>
            <c:strRef>
              <c:f>'CS_2G_3G '!$D$71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'!$A$72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'!$D$72</c:f>
              <c:numCache>
                <c:formatCode>0.00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5C-4E9E-ABBC-2DFE0510D1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6390528"/>
        <c:axId val="286391704"/>
      </c:barChart>
      <c:catAx>
        <c:axId val="28639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6391704"/>
        <c:crosses val="autoZero"/>
        <c:auto val="1"/>
        <c:lblAlgn val="ctr"/>
        <c:lblOffset val="100"/>
        <c:noMultiLvlLbl val="0"/>
      </c:catAx>
      <c:valAx>
        <c:axId val="28639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639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MO - Call setup time (s)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'!$B$68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'!$A$69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'!$B$69</c:f>
              <c:numCache>
                <c:formatCode>0.00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5-4E71-A4C8-E0A0D217E4F4}"/>
            </c:ext>
          </c:extLst>
        </c:ser>
        <c:ser>
          <c:idx val="1"/>
          <c:order val="1"/>
          <c:tx>
            <c:strRef>
              <c:f>'CS_2G_3G '!$C$68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'!$A$69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'!$C$69</c:f>
              <c:numCache>
                <c:formatCode>0.00</c:formatCode>
                <c:ptCount val="1"/>
                <c:pt idx="0">
                  <c:v>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45-4E71-A4C8-E0A0D217E4F4}"/>
            </c:ext>
          </c:extLst>
        </c:ser>
        <c:ser>
          <c:idx val="2"/>
          <c:order val="2"/>
          <c:tx>
            <c:strRef>
              <c:f>'CS_2G_3G '!$D$68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'!$A$69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'!$D$69</c:f>
              <c:numCache>
                <c:formatCode>0.00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45-4E71-A4C8-E0A0D217E4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900256"/>
        <c:axId val="284898296"/>
      </c:barChart>
      <c:catAx>
        <c:axId val="2849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898296"/>
        <c:crosses val="autoZero"/>
        <c:auto val="1"/>
        <c:lblAlgn val="ctr"/>
        <c:lblOffset val="100"/>
        <c:noMultiLvlLbl val="0"/>
      </c:catAx>
      <c:valAx>
        <c:axId val="28489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MT - Call</a:t>
            </a:r>
            <a:r>
              <a:rPr lang="fr-FR" baseline="0"/>
              <a:t> setup time (s)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'!$B$71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9E-461D-A06B-CE08AF0500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9E-461D-A06B-CE08AF0500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'!$A$72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'!$B$72</c:f>
              <c:numCache>
                <c:formatCode>0.00</c:formatCode>
                <c:ptCount val="1"/>
                <c:pt idx="0">
                  <c:v>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9E-461D-A06B-CE08AF0500E6}"/>
            </c:ext>
          </c:extLst>
        </c:ser>
        <c:ser>
          <c:idx val="1"/>
          <c:order val="1"/>
          <c:tx>
            <c:strRef>
              <c:f>'CS_2G_3G '!$C$71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'!$A$72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'!$C$72</c:f>
              <c:numCache>
                <c:formatCode>0.00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9E-461D-A06B-CE08AF0500E6}"/>
            </c:ext>
          </c:extLst>
        </c:ser>
        <c:ser>
          <c:idx val="2"/>
          <c:order val="2"/>
          <c:tx>
            <c:strRef>
              <c:f>'CS_2G_3G '!$D$71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'!$A$72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'!$D$72</c:f>
              <c:numCache>
                <c:formatCode>0.00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9E-461D-A06B-CE08AF0500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6390528"/>
        <c:axId val="286391704"/>
      </c:barChart>
      <c:catAx>
        <c:axId val="28639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6391704"/>
        <c:crosses val="autoZero"/>
        <c:auto val="1"/>
        <c:lblAlgn val="ctr"/>
        <c:lblOffset val="100"/>
        <c:noMultiLvlLbl val="0"/>
      </c:catAx>
      <c:valAx>
        <c:axId val="28639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639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Rx level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'Couverture 2G'!$C$8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2G'!$C$9</c:f>
              <c:numCache>
                <c:formatCode>General</c:formatCode>
                <c:ptCount val="1"/>
                <c:pt idx="0">
                  <c:v>-58.55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F-4E8A-9242-A34F9D3A77BA}"/>
            </c:ext>
          </c:extLst>
        </c:ser>
        <c:ser>
          <c:idx val="1"/>
          <c:order val="1"/>
          <c:tx>
            <c:strRef>
              <c:f>'Couverture 2G'!$D$8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2G'!$D$9</c:f>
              <c:numCache>
                <c:formatCode>General</c:formatCode>
                <c:ptCount val="1"/>
                <c:pt idx="0">
                  <c:v>-63.78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7F-4E8A-9242-A34F9D3A77BA}"/>
            </c:ext>
          </c:extLst>
        </c:ser>
        <c:ser>
          <c:idx val="2"/>
          <c:order val="2"/>
          <c:tx>
            <c:strRef>
              <c:f>'Couverture 2G'!$E$8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2G'!$E$9</c:f>
              <c:numCache>
                <c:formatCode>General</c:formatCode>
                <c:ptCount val="1"/>
                <c:pt idx="0">
                  <c:v>-72.84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7F-4E8A-9242-A34F9D3A77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0"/>
        <c:axId val="293681096"/>
        <c:axId val="293686976"/>
      </c:barChart>
      <c:catAx>
        <c:axId val="293681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3686976"/>
        <c:crosses val="autoZero"/>
        <c:auto val="1"/>
        <c:lblAlgn val="ctr"/>
        <c:lblOffset val="100"/>
        <c:noMultiLvlLbl val="0"/>
      </c:catAx>
      <c:valAx>
        <c:axId val="293686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8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RSCP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'Couverture 3G'!$C$15</c:f>
              <c:strCache>
                <c:ptCount val="1"/>
                <c:pt idx="0">
                  <c:v>TT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A8-40C8-9509-F28E98F196A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A8-40C8-9509-F28E98F196A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A8-40C8-9509-F28E98F196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3G'!$C$16</c:f>
              <c:numCache>
                <c:formatCode>General</c:formatCode>
                <c:ptCount val="1"/>
                <c:pt idx="0">
                  <c:v>-67.540000000000006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A8-40C8-9509-F28E98F196AC}"/>
            </c:ext>
          </c:extLst>
        </c:ser>
        <c:ser>
          <c:idx val="1"/>
          <c:order val="1"/>
          <c:tx>
            <c:strRef>
              <c:f>'Couverture 3G'!$D$15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EE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3G'!$D$16</c:f>
              <c:numCache>
                <c:formatCode>General</c:formatCode>
                <c:ptCount val="1"/>
                <c:pt idx="0">
                  <c:v>-70.010000000000005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A8-40C8-9509-F28E98F196AC}"/>
            </c:ext>
          </c:extLst>
        </c:ser>
        <c:ser>
          <c:idx val="2"/>
          <c:order val="2"/>
          <c:tx>
            <c:strRef>
              <c:f>'Couverture 3G'!$E$15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3G'!$E$16</c:f>
              <c:numCache>
                <c:formatCode>General</c:formatCode>
                <c:ptCount val="1"/>
                <c:pt idx="0">
                  <c:v>-70.22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A8-40C8-9509-F28E98F196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3693640"/>
        <c:axId val="293691680"/>
      </c:barChart>
      <c:catAx>
        <c:axId val="293693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1680"/>
        <c:crosses val="autoZero"/>
        <c:auto val="1"/>
        <c:lblAlgn val="ctr"/>
        <c:lblOffset val="100"/>
        <c:noMultiLvlLbl val="0"/>
      </c:catAx>
      <c:valAx>
        <c:axId val="29369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 Call setup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'!$B$68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'!$A$69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'!$B$69</c:f>
              <c:numCache>
                <c:formatCode>0.00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F-499F-AF84-87276694D987}"/>
            </c:ext>
          </c:extLst>
        </c:ser>
        <c:ser>
          <c:idx val="1"/>
          <c:order val="1"/>
          <c:tx>
            <c:strRef>
              <c:f>'CS_2G_3G '!$C$68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'!$A$69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'!$C$69</c:f>
              <c:numCache>
                <c:formatCode>0.00</c:formatCode>
                <c:ptCount val="1"/>
                <c:pt idx="0">
                  <c:v>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F-499F-AF84-87276694D987}"/>
            </c:ext>
          </c:extLst>
        </c:ser>
        <c:ser>
          <c:idx val="2"/>
          <c:order val="2"/>
          <c:tx>
            <c:strRef>
              <c:f>'CS_2G_3G '!$D$68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'!$A$69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'!$D$69</c:f>
              <c:numCache>
                <c:formatCode>0.00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FF-499F-AF84-87276694D9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900256"/>
        <c:axId val="284898296"/>
      </c:barChart>
      <c:catAx>
        <c:axId val="2849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898296"/>
        <c:crosses val="autoZero"/>
        <c:auto val="1"/>
        <c:lblAlgn val="ctr"/>
        <c:lblOffset val="100"/>
        <c:noMultiLvlLbl val="0"/>
      </c:catAx>
      <c:valAx>
        <c:axId val="28489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MO - MOS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'!$B$123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'!$A$124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'!$B$124</c:f>
              <c:numCache>
                <c:formatCode>General</c:formatCode>
                <c:ptCount val="1"/>
                <c:pt idx="0">
                  <c:v>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0-46CD-B0EB-AB7365AD2839}"/>
            </c:ext>
          </c:extLst>
        </c:ser>
        <c:ser>
          <c:idx val="1"/>
          <c:order val="1"/>
          <c:tx>
            <c:strRef>
              <c:f>'CS_2G_3G '!$C$123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'!$A$124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'!$C$124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0-46CD-B0EB-AB7365AD2839}"/>
            </c:ext>
          </c:extLst>
        </c:ser>
        <c:ser>
          <c:idx val="2"/>
          <c:order val="2"/>
          <c:tx>
            <c:strRef>
              <c:f>'CS_2G_3G '!$D$123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'!$A$124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'!$D$124</c:f>
              <c:numCache>
                <c:formatCode>General</c:formatCode>
                <c:ptCount val="1"/>
                <c:pt idx="0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D0-46CD-B0EB-AB7365AD28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18"/>
        <c:axId val="284904568"/>
        <c:axId val="284900648"/>
      </c:barChart>
      <c:catAx>
        <c:axId val="28490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0648"/>
        <c:crosses val="autoZero"/>
        <c:auto val="1"/>
        <c:lblAlgn val="ctr"/>
        <c:lblOffset val="100"/>
        <c:noMultiLvlLbl val="0"/>
      </c:catAx>
      <c:valAx>
        <c:axId val="28490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EcNo average</a:t>
            </a:r>
          </a:p>
        </c:rich>
      </c:tx>
      <c:layout>
        <c:manualLayout>
          <c:xMode val="edge"/>
          <c:yMode val="edge"/>
          <c:x val="0.36883216164479193"/>
          <c:y val="4.3077164278892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1047475836442785E-2"/>
          <c:y val="0.10079215605790678"/>
          <c:w val="0.91606255468066489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'CS_2G_3G '!$G$150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0D-41F6-8711-F1107C647D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0D-41F6-8711-F1107C647D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'CS_2G_3G '!$G$151</c:f>
              <c:numCache>
                <c:formatCode>General</c:formatCode>
                <c:ptCount val="1"/>
                <c:pt idx="0">
                  <c:v>-8.2799999999999994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0D-41F6-8711-F1107C647D19}"/>
            </c:ext>
          </c:extLst>
        </c:ser>
        <c:ser>
          <c:idx val="1"/>
          <c:order val="1"/>
          <c:tx>
            <c:strRef>
              <c:f>'CS_2G_3G '!$H$150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'CS_2G_3G '!$H$151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0D-41F6-8711-F1107C647D19}"/>
            </c:ext>
          </c:extLst>
        </c:ser>
        <c:ser>
          <c:idx val="3"/>
          <c:order val="2"/>
          <c:tx>
            <c:strRef>
              <c:f>'CS_2G_3G '!$I$150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'CS_2G_3G '!$I$151</c:f>
              <c:numCache>
                <c:formatCode>General</c:formatCode>
                <c:ptCount val="1"/>
                <c:pt idx="0">
                  <c:v>-8.25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0D-41F6-8711-F1107C647D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20"/>
        <c:axId val="229125432"/>
        <c:axId val="229125824"/>
        <c:extLst/>
      </c:barChart>
      <c:catAx>
        <c:axId val="229125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9125824"/>
        <c:crosses val="autoZero"/>
        <c:auto val="1"/>
        <c:lblAlgn val="ctr"/>
        <c:lblOffset val="100"/>
        <c:noMultiLvlLbl val="0"/>
      </c:catAx>
      <c:valAx>
        <c:axId val="229125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91254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Nbr </a:t>
            </a:r>
            <a:r>
              <a:rPr lang="fr-FR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Detected</a:t>
            </a:r>
            <a:r>
              <a: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PSC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9888714200389445E-2"/>
          <c:y val="0.20126261450869395"/>
          <c:w val="0.88593830490255687"/>
          <c:h val="0.66423736836604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'CS_2G_3G '!$B$151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'!$A$152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'!$B$152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C-4C84-B11B-45690763E445}"/>
            </c:ext>
          </c:extLst>
        </c:ser>
        <c:ser>
          <c:idx val="1"/>
          <c:order val="1"/>
          <c:tx>
            <c:strRef>
              <c:f>'CS_2G_3G '!$C$151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'!$A$152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'!$C$152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C-4C84-B11B-45690763E445}"/>
            </c:ext>
          </c:extLst>
        </c:ser>
        <c:ser>
          <c:idx val="2"/>
          <c:order val="2"/>
          <c:tx>
            <c:strRef>
              <c:f>'CS_2G_3G '!$D$151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'!$A$152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'!$D$152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9C-4C84-B11B-45690763E4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4904568"/>
        <c:axId val="284900648"/>
      </c:barChart>
      <c:catAx>
        <c:axId val="284904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4900648"/>
        <c:crosses val="autoZero"/>
        <c:auto val="1"/>
        <c:lblAlgn val="ctr"/>
        <c:lblOffset val="100"/>
        <c:noMultiLvlLbl val="0"/>
      </c:catAx>
      <c:valAx>
        <c:axId val="28490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Nbr </a:t>
            </a:r>
            <a:r>
              <a:rPr lang="fr-FR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Detected</a:t>
            </a:r>
            <a:r>
              <a: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PCI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'!$B$153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'!$A$154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'!$B$154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F-4704-A439-3811A8B93D15}"/>
            </c:ext>
          </c:extLst>
        </c:ser>
        <c:ser>
          <c:idx val="1"/>
          <c:order val="1"/>
          <c:tx>
            <c:strRef>
              <c:f>'CS_2G_3G '!$C$153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'!$A$154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'!$C$154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4F-4704-A439-3811A8B93D15}"/>
            </c:ext>
          </c:extLst>
        </c:ser>
        <c:ser>
          <c:idx val="2"/>
          <c:order val="2"/>
          <c:tx>
            <c:strRef>
              <c:f>'CS_2G_3G '!$D$153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'!$A$154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'!$D$154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4F-4704-A439-3811A8B93D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4897512"/>
        <c:axId val="284899472"/>
      </c:barChart>
      <c:catAx>
        <c:axId val="284897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4899472"/>
        <c:crosses val="autoZero"/>
        <c:auto val="1"/>
        <c:lblAlgn val="ctr"/>
        <c:lblOffset val="100"/>
        <c:noMultiLvlLbl val="0"/>
      </c:catAx>
      <c:valAx>
        <c:axId val="28489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89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MO - Call setup time (s)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'!$B$68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'!$A$69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'!$B$69</c:f>
              <c:numCache>
                <c:formatCode>0.00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42-400F-9891-34EB048B77B9}"/>
            </c:ext>
          </c:extLst>
        </c:ser>
        <c:ser>
          <c:idx val="1"/>
          <c:order val="1"/>
          <c:tx>
            <c:strRef>
              <c:f>'CS_2G_3G '!$C$68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'!$A$69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'!$C$69</c:f>
              <c:numCache>
                <c:formatCode>0.00</c:formatCode>
                <c:ptCount val="1"/>
                <c:pt idx="0">
                  <c:v>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42-400F-9891-34EB048B77B9}"/>
            </c:ext>
          </c:extLst>
        </c:ser>
        <c:ser>
          <c:idx val="2"/>
          <c:order val="2"/>
          <c:tx>
            <c:strRef>
              <c:f>'CS_2G_3G '!$D$68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'!$A$69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'!$D$69</c:f>
              <c:numCache>
                <c:formatCode>0.00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42-400F-9891-34EB048B77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900256"/>
        <c:axId val="284898296"/>
      </c:barChart>
      <c:catAx>
        <c:axId val="2849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898296"/>
        <c:crosses val="autoZero"/>
        <c:auto val="1"/>
        <c:lblAlgn val="ctr"/>
        <c:lblOffset val="100"/>
        <c:noMultiLvlLbl val="0"/>
      </c:catAx>
      <c:valAx>
        <c:axId val="28489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A3B69-7035-4720-92DC-E1F171F5BD7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72A72-A86D-4E89-8955-20C54318E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96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574BA290-8F33-14C1-EA96-D03A132CD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9F76517F-8B1B-D393-B7AE-DA5E0BAD3F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F3482C41-B169-3EB2-0288-3F075F44A0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67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161353E3-C279-CED0-3BF2-76DA41CC1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C1B21747-42AF-19DA-F12F-AD1CB240DB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2E53D2C6-C264-C3E9-3E99-02E687587C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60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EBAB5AA9-3299-C12F-5D49-771C88855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469FC8D2-E65D-9D0E-3D5B-9E1981D1FA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D19B9A00-60A1-C32A-306F-7B2AED7FF5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13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790626AD-84C3-3D7F-DEF0-2F20ECF6B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0A98F0FF-0BD0-7100-F93E-3ACF7D75DF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1E693797-9A50-CD6E-E580-DD58E09BA7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9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2A72-A86D-4E89-8955-20C54318E2B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7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1B7568FA-A2EB-3872-779F-2D1345EF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CCDDA024-E66F-6402-8E5A-E3B6CBACFF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1DAE069B-6152-76C7-034D-6C22EEB483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44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2A72-A86D-4E89-8955-20C54318E2B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12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6BA70D8C-C7F4-5065-9013-44A7331EA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C62C531A-DE4A-291E-D97E-93D6012641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6EDF44F2-B9FC-5143-DACF-FEC00F28E2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17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78576-01A7-21FB-78AB-F9FEE1C88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E5E929-B4FA-7641-4BFD-C7BF7FF3E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438C7A-7539-9D05-10C7-4C3FCEB2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E3497B-949B-D3ED-F93F-892899C2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5CD3A2-85B0-B711-23C6-70CD5C6E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3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7D85B-FC0C-751F-2135-5A7524E6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03FE2C-735F-C1BC-9DFF-D797BA365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6D213C-13ED-90B3-867F-D8A3B9E9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5814E-75A8-627B-E39D-55B00DEE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9E4F8-304F-6693-0A9D-6ECE31EB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55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0F9CCC-BC3A-0DA6-671A-CD7D841D6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C1A38B-3D99-8306-3577-F2A79A7AE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A08E4-9DBF-D1BF-3AAC-268844B0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9C441C-3AEA-5214-F935-93C16334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685811-75A0-E4A2-73E4-D52C2CF4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23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81200" cy="5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691800" y="523400"/>
            <a:ext cx="10808400" cy="5811200"/>
            <a:chOff x="518850" y="392550"/>
            <a:chExt cx="8106300" cy="4358400"/>
          </a:xfrm>
        </p:grpSpPr>
        <p:grpSp>
          <p:nvGrpSpPr>
            <p:cNvPr id="35" name="Google Shape;35;p4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36" name="Google Shape;36;p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38" name="Google Shape;38;p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39" name="Google Shape;39;p4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40" name="Google Shape;40;p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42" name="Google Shape;42;p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960000" y="722233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58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432D5-983D-60E8-6813-44DA2637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3F7D2-256B-ADAF-4D3C-9F9E7EFE1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DA470-34E1-3A6D-27DA-A7D3BD3C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77B31D-BB5E-8C93-6723-09044ED7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1F81B5-8E72-1836-53FD-BDA2C101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34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32697-E3F2-B17A-7880-7451191B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873864-C6C3-CB7D-63DC-005B036D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6B737-9BF5-BA34-2D69-F4B898A4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E761F-761F-07CB-2416-5A4D1707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0C80B1-D5C9-6A5E-5858-6ED41C06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46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2EB20-000F-7BEB-2233-F64A6758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D05BA5-8797-6653-4EC6-379C39B0A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8759B7-50D4-3927-3A94-3631330F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F06C63-D2D3-1FD8-AFFE-B136A474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61D030-3DED-35A3-AD09-1CA4CAF4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CD87E5-BC71-A50B-C397-1DABDEFC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0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60FE9-0197-F0EC-AF01-86056514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5B3DB6-2ED8-1C3E-2F7E-C9AC2D1C2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44A16E-AAFE-3923-2E73-36265BC2A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0EC9EB-3721-9720-9B6C-680B9091F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97D829-9292-B743-9564-E8CEF01DA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D9CF8B-89F4-C385-47DF-EEDDE9C6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A9BACA-4B37-57B7-C2B4-CC297FB0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976A4D-3005-8ED7-64F7-60089483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89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283A2-1B71-7710-0ED3-097A9980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435AEF-7A8D-1262-41C3-F4CD1CA1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A6AE45-BCAA-D9D8-FE20-E10142C1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2F7E7E-A402-13F8-8AA9-1E379799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14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AE6BD1-9105-B783-9B76-A29F9144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21984D-29F2-E820-988D-21908144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AFCE01-0E6D-31CC-D27E-076B8833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08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A765B-B324-9D4E-2BCB-68DE2D0D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E28C43-1EC3-D7F4-E593-225CA608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AECCEA-8595-470A-D669-E01F200A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1E3C48-13EB-89CB-065B-8FC84CC6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7740AF-160B-32E6-9DE4-05028279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E9A78C-880A-CF70-75C8-AA90C426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8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6038A-5435-0FDF-AAB8-3E6BEB20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D4B647-FE70-CA9B-1E48-5D50EB90E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4E031F-CA8F-FFC7-A4AE-8EDE510B4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492600-8047-1764-0014-840F0311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1E3687-0049-F5A5-5A61-9668613B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84CC27-D9DC-B857-64E9-AB17EE11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05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CCC64D-7985-A807-5040-6E3476C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A22DC6-95A3-272E-EB42-6AFB7017F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7BAA08-4D2A-AA6F-F8A3-9FF43719A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949F3-F976-458E-889E-9E63E3A6688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D3FB9D-E643-EBBD-E12A-B3B669AD0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FC9D0D-478F-768F-5C66-290F613A3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2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ffre internet rapido | Tunisie Telecom e-shop">
            <a:extLst>
              <a:ext uri="{FF2B5EF4-FFF2-40B4-BE49-F238E27FC236}">
                <a16:creationId xmlns:a16="http://schemas.microsoft.com/office/drawing/2014/main" id="{1D88DB25-2F35-9B94-4798-5E7325669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26" y="652263"/>
            <a:ext cx="2473947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EF92B25-F624-DD30-E530-176139A2195E}"/>
              </a:ext>
            </a:extLst>
          </p:cNvPr>
          <p:cNvSpPr txBox="1"/>
          <p:nvPr/>
        </p:nvSpPr>
        <p:spPr>
          <a:xfrm>
            <a:off x="2377761" y="2312337"/>
            <a:ext cx="75342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32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Benchmarking des services radio – Mission Autoroute Tunis-Bizerte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75DB44-896B-0457-2713-4EF276DCC059}"/>
              </a:ext>
            </a:extLst>
          </p:cNvPr>
          <p:cNvSpPr txBox="1"/>
          <p:nvPr/>
        </p:nvSpPr>
        <p:spPr>
          <a:xfrm>
            <a:off x="4523574" y="4288536"/>
            <a:ext cx="257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-10" dirty="0">
                <a:solidFill>
                  <a:srgbClr val="414141"/>
                </a:solidFill>
                <a:latin typeface="Verdana"/>
              </a:rPr>
              <a:t>Janvier-Février 2026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14B088-19DB-8C30-A730-E21C454B9DAE}"/>
              </a:ext>
            </a:extLst>
          </p:cNvPr>
          <p:cNvSpPr txBox="1"/>
          <p:nvPr/>
        </p:nvSpPr>
        <p:spPr>
          <a:xfrm>
            <a:off x="4140175" y="4657868"/>
            <a:ext cx="391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b="1" spc="-10" dirty="0">
                <a:solidFill>
                  <a:srgbClr val="414141"/>
                </a:solidFill>
                <a:latin typeface="Verdana"/>
              </a:rPr>
              <a:t>Benchmark effectué par </a:t>
            </a:r>
          </a:p>
        </p:txBody>
      </p:sp>
      <p:pic>
        <p:nvPicPr>
          <p:cNvPr id="13" name="Picture 4" descr="Telcotec Tunisie | LinkedIn">
            <a:extLst>
              <a:ext uri="{FF2B5EF4-FFF2-40B4-BE49-F238E27FC236}">
                <a16:creationId xmlns:a16="http://schemas.microsoft.com/office/drawing/2014/main" id="{75DAB3C2-49B8-6A4A-98CD-3D1CBCC4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52" y="5181088"/>
            <a:ext cx="1216152" cy="11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602ADE75-DDE1-DEFF-D43D-AD12EE60F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BF779FEB-0345-A8CB-7E23-72DD652B956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F2453001-A76A-6132-AF7C-11C44FD1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33A0873B-4673-D7C0-645A-BA4A79BE23DA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E6D1995C-2FBB-7994-13C8-E5DC78B9A8C5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8348B7C0-53D9-F81F-7339-68B3AD4B9B84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E30DEB76-B8A0-9E8A-0B7F-0D0DBA274774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C1939FC0-36C6-9A94-5E8E-74F73A622405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BC69FDD0-37D0-268A-E663-630402967684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D122ADC1-DFDC-992D-6354-F0782DBA8E5D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FBE441A9-683B-CD46-013A-C2A052CB6E76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E4791649-4702-F770-92A5-E6A96DDBD15B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F6C31643-1526-5E27-DDA2-4B2E2D061DBD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D11427B6-1668-1DA1-BDDA-FEE83FC1EAB0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D9083443-B871-9864-AB41-D5575A400C19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E44D9062-B4C9-B909-256B-07E6B1122F3C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94DA4FE4-F191-09A6-4AF8-5BAFA4EC8FC8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364CC950-2100-BDE5-5259-F7E29CA1F5BB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5EAF3C20-5ADE-31CE-3F8E-B75AB92123D7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31E6CB9B-DD67-B8E0-8C5A-46542F30CBC3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D43D15D7-708B-28A2-E0C6-1F3BCD7D3B40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4C2F524B-E4BF-0655-1877-BC9E490F1988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33142D84-B358-5516-766F-D9CD7D90D1C8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3AF85FD5-182C-0BE2-37C5-CB248C7B97B2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D873B32A-FE61-57E8-40DC-5810A9F968A4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A6782457-AAE8-EDE5-C0BF-65F03AE728CE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892AC0D6-437B-0AB9-E396-63288FACCEB0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DEF1027A-53B3-329B-3628-8AD40B03F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D1D05A8-4E15-D6DF-584A-88B6EEBF1E2A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1BD2AA-7CDC-C8E9-9323-49CFE1336F5C}"/>
              </a:ext>
            </a:extLst>
          </p:cNvPr>
          <p:cNvSpPr txBox="1"/>
          <p:nvPr/>
        </p:nvSpPr>
        <p:spPr>
          <a:xfrm>
            <a:off x="3152380" y="2230120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0000"/>
              </a:lnSpc>
              <a:spcBef>
                <a:spcPts val="1270"/>
              </a:spcBef>
            </a:pPr>
            <a:r>
              <a:rPr lang="fr-FR" sz="2400" dirty="0">
                <a:solidFill>
                  <a:srgbClr val="414141"/>
                </a:solidFill>
                <a:latin typeface="Verdana"/>
              </a:rPr>
              <a:t>Résumé Benchmarking KPIs:</a:t>
            </a:r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3C709D3-9729-B173-A9C7-16A4DE431ED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84" y="2228900"/>
            <a:ext cx="1828477" cy="18284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10D7274-25BB-C83E-B287-9C3887473661}"/>
              </a:ext>
            </a:extLst>
          </p:cNvPr>
          <p:cNvSpPr txBox="1"/>
          <p:nvPr/>
        </p:nvSpPr>
        <p:spPr>
          <a:xfrm>
            <a:off x="3530243" y="2800623"/>
            <a:ext cx="6097554" cy="125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 indent="-285750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14141"/>
                </a:solidFill>
                <a:latin typeface="Verdana"/>
              </a:rPr>
              <a:t>Couverture Radio</a:t>
            </a:r>
          </a:p>
          <a:p>
            <a:pPr marL="295275" indent="-285750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14141"/>
                </a:solidFill>
                <a:latin typeface="Verdana"/>
              </a:rPr>
              <a:t>KPIs Voix</a:t>
            </a:r>
          </a:p>
          <a:p>
            <a:pPr marL="295275" indent="-285750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14141"/>
                </a:solidFill>
                <a:latin typeface="Verdana"/>
              </a:rPr>
              <a:t>KPIs Data</a:t>
            </a:r>
          </a:p>
        </p:txBody>
      </p:sp>
    </p:spTree>
    <p:extLst>
      <p:ext uri="{BB962C8B-B14F-4D97-AF65-F5344CB8AC3E}">
        <p14:creationId xmlns:p14="http://schemas.microsoft.com/office/powerpoint/2010/main" val="190365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8B01-3F8C-44B8-5AA0-C2D4B6C5E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94A04156-0492-EF0D-E8F4-A90E94E28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F74DA970-E33B-A741-F906-9B670EE5222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82ADCE-F725-C22A-2AA9-994069BCD221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Résumé : Benchmarking de la couverture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8F6ED91-25D9-BEC5-1C18-0E216ECC194C}"/>
              </a:ext>
            </a:extLst>
          </p:cNvPr>
          <p:cNvSpPr txBox="1"/>
          <p:nvPr/>
        </p:nvSpPr>
        <p:spPr>
          <a:xfrm>
            <a:off x="136599" y="1512798"/>
            <a:ext cx="1819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Technologie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4FC477-A5EF-6E09-5F73-4429D7D6AE00}"/>
              </a:ext>
            </a:extLst>
          </p:cNvPr>
          <p:cNvSpPr/>
          <p:nvPr/>
        </p:nvSpPr>
        <p:spPr>
          <a:xfrm>
            <a:off x="306943" y="2225417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2G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3EF023D-7FBE-DD8B-5B6F-3ECD08DB5CFE}"/>
              </a:ext>
            </a:extLst>
          </p:cNvPr>
          <p:cNvCxnSpPr/>
          <p:nvPr/>
        </p:nvCxnSpPr>
        <p:spPr>
          <a:xfrm>
            <a:off x="136605" y="1856085"/>
            <a:ext cx="1912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F273725-4C01-DD72-609F-57A4FECAB669}"/>
              </a:ext>
            </a:extLst>
          </p:cNvPr>
          <p:cNvSpPr txBox="1"/>
          <p:nvPr/>
        </p:nvSpPr>
        <p:spPr>
          <a:xfrm>
            <a:off x="2764967" y="1512798"/>
            <a:ext cx="370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Principales Constatations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D552225-B932-2577-56AA-40A967E8EB7C}"/>
              </a:ext>
            </a:extLst>
          </p:cNvPr>
          <p:cNvCxnSpPr>
            <a:cxnSpLocks/>
          </p:cNvCxnSpPr>
          <p:nvPr/>
        </p:nvCxnSpPr>
        <p:spPr>
          <a:xfrm>
            <a:off x="3063549" y="1882130"/>
            <a:ext cx="3449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68E5C64-5E83-8949-C0A4-4F175822ED46}"/>
              </a:ext>
            </a:extLst>
          </p:cNvPr>
          <p:cNvSpPr txBox="1"/>
          <p:nvPr/>
        </p:nvSpPr>
        <p:spPr>
          <a:xfrm>
            <a:off x="2359773" y="1979039"/>
            <a:ext cx="6281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figure à la 1ère place en termes du moyen de couverture 2G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9E10E77-67C5-1CDE-B453-072A36A95D1E}"/>
              </a:ext>
            </a:extLst>
          </p:cNvPr>
          <p:cNvSpPr txBox="1"/>
          <p:nvPr/>
        </p:nvSpPr>
        <p:spPr>
          <a:xfrm>
            <a:off x="2451619" y="2305918"/>
            <a:ext cx="5360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TT assurent une bonne couverture 2G outdoor avec un taux de 100% des échantillons &gt; -87 dBm vs 100% ooreddoo vs 92,% orange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E7780C6-9409-15D0-7941-85859D2BCB1D}"/>
              </a:ext>
            </a:extLst>
          </p:cNvPr>
          <p:cNvSpPr/>
          <p:nvPr/>
        </p:nvSpPr>
        <p:spPr>
          <a:xfrm>
            <a:off x="306943" y="3819508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3G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5A8C27A-4798-DC18-D883-A9C7C69BF35D}"/>
              </a:ext>
            </a:extLst>
          </p:cNvPr>
          <p:cNvSpPr txBox="1"/>
          <p:nvPr/>
        </p:nvSpPr>
        <p:spPr>
          <a:xfrm>
            <a:off x="2451619" y="350733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figure à la 1ère place en termes du moyen de couverture 3G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82E2CE-8CC7-48B7-0F89-66160D2E9276}"/>
              </a:ext>
            </a:extLst>
          </p:cNvPr>
          <p:cNvSpPr txBox="1"/>
          <p:nvPr/>
        </p:nvSpPr>
        <p:spPr>
          <a:xfrm>
            <a:off x="2451619" y="3815113"/>
            <a:ext cx="56100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Les deux opérateurs TT, OO assurent une couverture outdoor comparables avec des taux des échantillons &gt; -90 dbm respectivement TT 99,87 %, 100 %.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94B223B-279E-E9C2-73BC-FE507AC0D791}"/>
              </a:ext>
            </a:extLst>
          </p:cNvPr>
          <p:cNvSpPr/>
          <p:nvPr/>
        </p:nvSpPr>
        <p:spPr>
          <a:xfrm>
            <a:off x="346035" y="5357848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4G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A104CED-3DAD-F3A1-2B75-3203F18F25F5}"/>
              </a:ext>
            </a:extLst>
          </p:cNvPr>
          <p:cNvSpPr txBox="1"/>
          <p:nvPr/>
        </p:nvSpPr>
        <p:spPr>
          <a:xfrm>
            <a:off x="2451619" y="5037425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Orange figure à la 1ère place en termes du moyen de couverture 4G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301CCF2-A946-E539-4047-C1A5F3BEEE50}"/>
              </a:ext>
            </a:extLst>
          </p:cNvPr>
          <p:cNvSpPr txBox="1"/>
          <p:nvPr/>
        </p:nvSpPr>
        <p:spPr>
          <a:xfrm>
            <a:off x="2451619" y="5357848"/>
            <a:ext cx="56100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La couverture 4G Outdoor est comparable pour les trois opérateurs : TT 96,19% des échantillons &gt; -100dBm vs 96,58% Ooreddoo et 99,6% Orange.</a:t>
            </a: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BAD6B3BF-D784-9281-CF8C-0742B8CE1FF0}"/>
              </a:ext>
            </a:extLst>
          </p:cNvPr>
          <p:cNvSpPr/>
          <p:nvPr/>
        </p:nvSpPr>
        <p:spPr>
          <a:xfrm>
            <a:off x="1713479" y="2191866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3079D551-2B30-8802-E02E-6335BEC1DDFE}"/>
              </a:ext>
            </a:extLst>
          </p:cNvPr>
          <p:cNvSpPr/>
          <p:nvPr/>
        </p:nvSpPr>
        <p:spPr>
          <a:xfrm>
            <a:off x="1700796" y="3785958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72336C7B-6D49-F665-22EA-C1FCCC46287D}"/>
              </a:ext>
            </a:extLst>
          </p:cNvPr>
          <p:cNvSpPr/>
          <p:nvPr/>
        </p:nvSpPr>
        <p:spPr>
          <a:xfrm>
            <a:off x="1700796" y="5314966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2" name="Chart 26">
            <a:extLst>
              <a:ext uri="{FF2B5EF4-FFF2-40B4-BE49-F238E27FC236}">
                <a16:creationId xmlns:a16="http://schemas.microsoft.com/office/drawing/2014/main" id="{00000000-0008-0000-0D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955448"/>
              </p:ext>
            </p:extLst>
          </p:nvPr>
        </p:nvGraphicFramePr>
        <p:xfrm>
          <a:off x="8005801" y="4575250"/>
          <a:ext cx="4186199" cy="197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402119"/>
              </p:ext>
            </p:extLst>
          </p:nvPr>
        </p:nvGraphicFramePr>
        <p:xfrm>
          <a:off x="8110526" y="1257795"/>
          <a:ext cx="3944869" cy="190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13">
            <a:extLst>
              <a:ext uri="{FF2B5EF4-FFF2-40B4-BE49-F238E27FC236}">
                <a16:creationId xmlns:a16="http://schemas.microsoft.com/office/drawing/2014/main" id="{2BF09966-DE17-4B41-90B9-48782961A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566256"/>
              </p:ext>
            </p:extLst>
          </p:nvPr>
        </p:nvGraphicFramePr>
        <p:xfrm>
          <a:off x="8360231" y="3123140"/>
          <a:ext cx="3689275" cy="157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3282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4022F-53F2-A212-930B-86AEBFD30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A867A251-B09F-5F2C-A4F3-97577631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17F0DB43-F9A9-612C-5C78-4C9411A796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266F72E-7D87-A526-D127-2578CCC081DA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Résumé : Benchmarking KPIs voix 2G/3G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3D13CA3-CCFF-31CC-02F0-05685F555415}"/>
              </a:ext>
            </a:extLst>
          </p:cNvPr>
          <p:cNvSpPr/>
          <p:nvPr/>
        </p:nvSpPr>
        <p:spPr>
          <a:xfrm>
            <a:off x="183254" y="2199373"/>
            <a:ext cx="1542910" cy="44366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2G/3G/CSFB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217403-0500-23D8-0685-648E844DFD0B}"/>
              </a:ext>
            </a:extLst>
          </p:cNvPr>
          <p:cNvSpPr txBox="1"/>
          <p:nvPr/>
        </p:nvSpPr>
        <p:spPr>
          <a:xfrm>
            <a:off x="136599" y="1512798"/>
            <a:ext cx="1819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Technologie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569971C-E390-3244-3424-6347CDF7C08C}"/>
              </a:ext>
            </a:extLst>
          </p:cNvPr>
          <p:cNvCxnSpPr/>
          <p:nvPr/>
        </p:nvCxnSpPr>
        <p:spPr>
          <a:xfrm>
            <a:off x="136605" y="1856085"/>
            <a:ext cx="1912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6448F4B5-5DCA-305D-89B3-4B0DA0787BC2}"/>
              </a:ext>
            </a:extLst>
          </p:cNvPr>
          <p:cNvSpPr txBox="1"/>
          <p:nvPr/>
        </p:nvSpPr>
        <p:spPr>
          <a:xfrm>
            <a:off x="2764967" y="1512798"/>
            <a:ext cx="370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Principales Constatations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EF122CA-8084-6001-B951-9AF9261C2405}"/>
              </a:ext>
            </a:extLst>
          </p:cNvPr>
          <p:cNvCxnSpPr>
            <a:cxnSpLocks/>
          </p:cNvCxnSpPr>
          <p:nvPr/>
        </p:nvCxnSpPr>
        <p:spPr>
          <a:xfrm>
            <a:off x="3063549" y="1882130"/>
            <a:ext cx="3449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lèche : chevron 7">
            <a:extLst>
              <a:ext uri="{FF2B5EF4-FFF2-40B4-BE49-F238E27FC236}">
                <a16:creationId xmlns:a16="http://schemas.microsoft.com/office/drawing/2014/main" id="{6C7D96D7-D98D-7B03-C2EF-290878E9CF88}"/>
              </a:ext>
            </a:extLst>
          </p:cNvPr>
          <p:cNvSpPr/>
          <p:nvPr/>
        </p:nvSpPr>
        <p:spPr>
          <a:xfrm>
            <a:off x="1956076" y="2397379"/>
            <a:ext cx="329925" cy="4040628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2E7DB5-9EE6-1F1B-BF2A-92AB74D068A5}"/>
              </a:ext>
            </a:extLst>
          </p:cNvPr>
          <p:cNvSpPr txBox="1"/>
          <p:nvPr/>
        </p:nvSpPr>
        <p:spPr>
          <a:xfrm>
            <a:off x="2525484" y="2089602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Accessibilité (CSSR):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520A87B-7C95-65F1-F1B1-E03CF53652B3}"/>
              </a:ext>
            </a:extLst>
          </p:cNvPr>
          <p:cNvSpPr txBox="1"/>
          <p:nvPr/>
        </p:nvSpPr>
        <p:spPr>
          <a:xfrm>
            <a:off x="2718169" y="2368178"/>
            <a:ext cx="59949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Les trois opérateurs se classent à la 1ère place en termes de taux de succès d’établissement d’appel, avec 100 % pour Orange, 100 % pour TT et 100 % pour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Ooredoo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A03939-F7AC-9FE3-BD1F-8F42CAF18B53}"/>
              </a:ext>
            </a:extLst>
          </p:cNvPr>
          <p:cNvSpPr txBox="1"/>
          <p:nvPr/>
        </p:nvSpPr>
        <p:spPr>
          <a:xfrm>
            <a:off x="2547347" y="3045134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Call setup time: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984F7C2-0BB3-0FF6-BA7D-DFCF5CC7B62E}"/>
              </a:ext>
            </a:extLst>
          </p:cNvPr>
          <p:cNvSpPr txBox="1"/>
          <p:nvPr/>
        </p:nvSpPr>
        <p:spPr>
          <a:xfrm>
            <a:off x="2649984" y="3296865"/>
            <a:ext cx="5994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présente le plus élevé Call setup Time de 5,8s vs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Ooredoo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1,98s et Orange 4,20s.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A229B3-33E6-FBFA-15A3-EEF09EAC90A8}"/>
              </a:ext>
            </a:extLst>
          </p:cNvPr>
          <p:cNvSpPr txBox="1"/>
          <p:nvPr/>
        </p:nvSpPr>
        <p:spPr>
          <a:xfrm>
            <a:off x="2547347" y="3906243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Qualité Vocale (MOS) :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6B49A27-927F-C0E3-BECC-275039B0EF3F}"/>
              </a:ext>
            </a:extLst>
          </p:cNvPr>
          <p:cNvSpPr txBox="1"/>
          <p:nvPr/>
        </p:nvSpPr>
        <p:spPr>
          <a:xfrm>
            <a:off x="2567230" y="4815650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Qualité du signal (</a:t>
            </a:r>
            <a:r>
              <a:rPr lang="fr-FR" sz="1400" b="1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EcNo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):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6B7FC94-8398-7DD7-8CD0-21DB2DB63F1E}"/>
              </a:ext>
            </a:extLst>
          </p:cNvPr>
          <p:cNvSpPr txBox="1"/>
          <p:nvPr/>
        </p:nvSpPr>
        <p:spPr>
          <a:xfrm>
            <a:off x="2666848" y="4258708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occupe la troisième place en termes de La qualité vocale MOS de 3,71 vs 4 Ooredoo et 4,13 Orange.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8E2EAA3-075C-530D-8B5B-942F1B51329F}"/>
              </a:ext>
            </a:extLst>
          </p:cNvPr>
          <p:cNvSpPr txBox="1"/>
          <p:nvPr/>
        </p:nvSpPr>
        <p:spPr>
          <a:xfrm>
            <a:off x="2689716" y="520183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Orange est le meilleur opérateur en termes de qualité de signal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EcNo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(-8,25) vs (-8,28) Tunisie Telecom .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638992"/>
              </p:ext>
            </p:extLst>
          </p:nvPr>
        </p:nvGraphicFramePr>
        <p:xfrm>
          <a:off x="8875280" y="1215101"/>
          <a:ext cx="3299372" cy="181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009455"/>
              </p:ext>
            </p:extLst>
          </p:nvPr>
        </p:nvGraphicFramePr>
        <p:xfrm>
          <a:off x="8875280" y="3045134"/>
          <a:ext cx="3198807" cy="221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D2E15488-7A9B-4F17-A7A1-37CB2185B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686941"/>
              </p:ext>
            </p:extLst>
          </p:nvPr>
        </p:nvGraphicFramePr>
        <p:xfrm>
          <a:off x="8764402" y="5307235"/>
          <a:ext cx="3218690" cy="129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8840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4A592-4C7A-3FC0-45E1-FB0A674F5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34F6EC74-8629-E66E-26A8-11A593049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6D3A76F8-195E-E75D-68B6-5131E10E2A5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EDB4209-C532-01A5-54BD-06EC93409E33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Couverture GSM par opérateur </a:t>
            </a:r>
            <a:endParaRPr lang="fr-FR" sz="2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4232EF9-5AD5-26A6-C884-A5129F2D1937}"/>
              </a:ext>
            </a:extLst>
          </p:cNvPr>
          <p:cNvSpPr txBox="1"/>
          <p:nvPr/>
        </p:nvSpPr>
        <p:spPr>
          <a:xfrm>
            <a:off x="366060" y="1247383"/>
            <a:ext cx="10592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assure la meilleure couverture 2G Sur l’autoroute Tunis-Bizerte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1F4514-E9D8-A1CD-78BC-5A2FBCF3F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00" y="1856792"/>
            <a:ext cx="3774253" cy="4519025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0000000-0008-0000-0B00-00001E000000}"/>
              </a:ext>
            </a:extLst>
          </p:cNvPr>
          <p:cNvSpPr/>
          <p:nvPr/>
        </p:nvSpPr>
        <p:spPr>
          <a:xfrm>
            <a:off x="269499" y="1866123"/>
            <a:ext cx="458798" cy="312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/>
              <a:t>TT</a:t>
            </a:r>
            <a:endParaRPr lang="fr-FR" sz="1100" b="1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0380AF-8D64-CA70-B8C3-4C4E2E5AB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468" y="1875596"/>
            <a:ext cx="1440285" cy="7681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4F31B4-94E1-28F5-F956-1BF6EBF07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099" y="1808752"/>
            <a:ext cx="3541028" cy="45190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D4B3E6-0672-0BF9-5252-8EB0B190E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721" y="1808750"/>
            <a:ext cx="1434406" cy="751629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0CAF61C-FB8B-45FE-AF2D-BB2D8A08826E}"/>
              </a:ext>
            </a:extLst>
          </p:cNvPr>
          <p:cNvSpPr/>
          <p:nvPr/>
        </p:nvSpPr>
        <p:spPr>
          <a:xfrm>
            <a:off x="4336413" y="1852935"/>
            <a:ext cx="552827" cy="36933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OO</a:t>
            </a:r>
            <a:endParaRPr lang="fr-FR" sz="1100" b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55A1349-10C4-37DE-C091-D8A6191C6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9472" y="1773218"/>
            <a:ext cx="3504371" cy="4554559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0000000-0008-0000-0B00-00000E000000}"/>
              </a:ext>
            </a:extLst>
          </p:cNvPr>
          <p:cNvSpPr/>
          <p:nvPr/>
        </p:nvSpPr>
        <p:spPr>
          <a:xfrm>
            <a:off x="8077485" y="1792031"/>
            <a:ext cx="516009" cy="3862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/>
              <a:t>OR</a:t>
            </a:r>
            <a:endParaRPr lang="fr-FR" sz="1100" b="1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F73A59E-C532-A673-D82A-93B0CA3BCF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1796" y="1845007"/>
            <a:ext cx="1456219" cy="75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4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826E7-5607-33F7-88F7-15FDD53DC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BDE97AAD-40E6-75A6-5FD9-D7FF41EC3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93AD97F1-6C86-D224-D5EB-336B4E50DBC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BF941A-F319-9ACD-3C64-C73607B98142}"/>
              </a:ext>
            </a:extLst>
          </p:cNvPr>
          <p:cNvSpPr txBox="1"/>
          <p:nvPr/>
        </p:nvSpPr>
        <p:spPr>
          <a:xfrm>
            <a:off x="787460" y="217374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Couverture UMTS par opérateur </a:t>
            </a:r>
            <a:endParaRPr lang="fr-FR" sz="2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D76A24-D877-3566-729C-3C2857401F5B}"/>
              </a:ext>
            </a:extLst>
          </p:cNvPr>
          <p:cNvSpPr txBox="1"/>
          <p:nvPr/>
        </p:nvSpPr>
        <p:spPr>
          <a:xfrm>
            <a:off x="300745" y="932106"/>
            <a:ext cx="10592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Les deux opérateurs TT, OO assurent une couverture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outdoor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comparables avec des taux des échantillons &gt; -90 dbm respectivement TT 99,87 %, 100 %.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98970D-41AD-08B5-E242-B968575F6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45" y="1966650"/>
            <a:ext cx="3724163" cy="46172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948D28-84B7-5966-340B-98AFB6DA0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386" y="2009669"/>
            <a:ext cx="1668165" cy="838317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D51A20C-9723-C5D6-DED5-FE9A6A85CC2A}"/>
              </a:ext>
            </a:extLst>
          </p:cNvPr>
          <p:cNvSpPr/>
          <p:nvPr/>
        </p:nvSpPr>
        <p:spPr>
          <a:xfrm>
            <a:off x="300745" y="1966650"/>
            <a:ext cx="452437" cy="36043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TT</a:t>
            </a:r>
            <a:endParaRPr lang="fr-FR" sz="1100" b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5E97F56-7AFB-6D69-C4C2-3F69F4E28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6771" y="1966650"/>
            <a:ext cx="3792363" cy="4617289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AC3E277-57CF-DD24-F556-1F27359696FE}"/>
              </a:ext>
            </a:extLst>
          </p:cNvPr>
          <p:cNvSpPr/>
          <p:nvPr/>
        </p:nvSpPr>
        <p:spPr>
          <a:xfrm>
            <a:off x="8174415" y="1965120"/>
            <a:ext cx="545060" cy="362440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OR</a:t>
            </a:r>
            <a:endParaRPr lang="fr-FR" sz="11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AC8DAE9-D8D2-C6B5-6816-F69CDBC0E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3656" y="1965120"/>
            <a:ext cx="3812010" cy="462887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3F0EA56-6D28-4995-99F7-2A84CB0FB87D}"/>
              </a:ext>
            </a:extLst>
          </p:cNvPr>
          <p:cNvSpPr/>
          <p:nvPr/>
        </p:nvSpPr>
        <p:spPr>
          <a:xfrm>
            <a:off x="4249217" y="1985394"/>
            <a:ext cx="638297" cy="3740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/>
              <a:t>OO</a:t>
            </a:r>
            <a:endParaRPr lang="fr-FR" sz="1100" b="1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5B7265-F48A-05B3-34DD-5AF133734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116" y="1985395"/>
            <a:ext cx="1619560" cy="8452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2D5E2DE-95EE-6982-9B96-56F4E56374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4077" y="1985394"/>
            <a:ext cx="1662935" cy="8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E7CE5-6017-A1B8-9FB6-6EA64A76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BAE3FF27-0EDE-9D37-A4F4-F763DB3F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A6C6DAE8-DE32-C021-C0C2-16CAFD5EE19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06076E-9EF5-10B0-FF5B-7FB6261EABB6}"/>
              </a:ext>
            </a:extLst>
          </p:cNvPr>
          <p:cNvSpPr txBox="1"/>
          <p:nvPr/>
        </p:nvSpPr>
        <p:spPr>
          <a:xfrm>
            <a:off x="787460" y="217374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Couverture LTE par opérateur </a:t>
            </a:r>
            <a:endParaRPr lang="fr-FR" sz="2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FBBA00-2B67-B7B6-A4D5-FF2E54C3ED10}"/>
              </a:ext>
            </a:extLst>
          </p:cNvPr>
          <p:cNvSpPr txBox="1"/>
          <p:nvPr/>
        </p:nvSpPr>
        <p:spPr>
          <a:xfrm>
            <a:off x="323095" y="1117381"/>
            <a:ext cx="10592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Orange assure la meilleure couverture 4G au niveau de l’autoroute Tunis-Bizerte.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B10331-31AB-4D7E-086F-1162C445B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95" y="1992863"/>
            <a:ext cx="3663086" cy="41064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959D60C-E53E-7BF5-6EA9-5FFDAAC00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420" y="1992862"/>
            <a:ext cx="3667234" cy="41064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48920B-19C8-70A6-B9CD-0C5667A42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7892" y="1992862"/>
            <a:ext cx="3398229" cy="41313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3868FD-C651-12EA-1D2E-F82646D63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7315" y="2016584"/>
            <a:ext cx="1658674" cy="7869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EF6572-F2A5-966A-72FC-8A4A9ECC54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042" y="2026633"/>
            <a:ext cx="1544372" cy="7910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A725C3-86AD-3FE6-B0FB-91C1B3AC0A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8276" y="2035567"/>
            <a:ext cx="1660488" cy="84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7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53EB0-FA43-26EE-0ECF-00311E435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AFB63176-D76F-B21F-5761-02B56A78C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0761204B-3DB8-314B-5733-EAE9509BA1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122C725-8377-B3CE-B813-39F411675D1F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Detected PCI/PSC </a:t>
            </a:r>
            <a:endParaRPr lang="fr-FR" sz="2800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868653"/>
              </p:ext>
            </p:extLst>
          </p:nvPr>
        </p:nvGraphicFramePr>
        <p:xfrm>
          <a:off x="6689360" y="2290331"/>
          <a:ext cx="4480356" cy="227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000000-0008-0000-03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901197"/>
              </p:ext>
            </p:extLst>
          </p:nvPr>
        </p:nvGraphicFramePr>
        <p:xfrm>
          <a:off x="1093404" y="2313437"/>
          <a:ext cx="4266298" cy="225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105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DF6B2ED3-A23D-8F1F-F095-B1C42AF09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6554BF41-9721-7B98-200A-B8C5010A13C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7150A86E-4596-6A27-2855-06D1A795D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278D6E84-3913-8701-8A81-77720B742E45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66AAECE5-5A56-D865-2D54-38ED76B537B9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E8455ED9-9C8A-7F15-0D01-5EB2F80CDE8E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56D5EDB7-5CE6-0C76-3FFE-D0A04C9D57EF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3B98F283-2A8C-FBFD-F44D-474FA2AA3CEF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A9CC02E7-0FB3-8073-C84C-FD63B575B2CB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BA28E4B4-7BA0-AF37-4659-C71D7D90DBA7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E0853192-8795-01C3-09B0-2D414B8D4581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9EC82C16-2DC0-3248-22A3-496565F74B9B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49DA4C44-78E3-DE2C-3E79-6EF2D73EA2C2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904BB902-3983-FE96-451A-7F17EBB90B8B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E5A9B2FE-66F9-37DC-3EB9-64B03959F0C5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2C37845C-93DD-E11B-503D-4BF93E0EE87C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E4B0035A-6705-01CE-DE8E-BD0F7172C750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5660190B-499D-D5DC-C075-A7B768A04EB6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9F4AA43A-37CD-7CD4-E7A8-CE45C91CEDE8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4E189447-8A35-D453-9ADD-005752C40DF4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8E4CC3D9-9565-C10F-9EBA-99F96D3A4529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5A69D8D6-566D-9B56-6C5B-985D78BBF333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51EF0CF4-AAF2-7BEC-5CD0-07A8CF08801C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A2F78749-F40F-A517-784D-32B2DBE85F56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CB903AF5-3951-91FE-1567-83A28E67658D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2E1978F4-175C-3E91-41FE-1D1E59E06CC5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E2C31D95-9633-0D4A-3B60-12A20714F738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B6CDC51F-6EB9-0071-20D5-5554CBF2B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0080D4B-6C2F-0189-4CB4-88548DE0CC24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B50280-FFB8-674B-031E-7DEC059105B0}"/>
              </a:ext>
            </a:extLst>
          </p:cNvPr>
          <p:cNvSpPr txBox="1"/>
          <p:nvPr/>
        </p:nvSpPr>
        <p:spPr>
          <a:xfrm>
            <a:off x="3425428" y="2934474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414141"/>
                </a:solidFill>
                <a:latin typeface="Verdana"/>
              </a:rPr>
              <a:t>Observation</a:t>
            </a:r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86B679C-CBCC-B0D2-224D-291D0E9655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13" y="2290732"/>
            <a:ext cx="1656817" cy="16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A0782-1B75-8032-2CFD-825A37E42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84EAA145-31A2-2AC0-3304-39AB62E6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A4E40910-BBF7-B373-51B0-EC20A3763BE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DB1C16E-1D2F-64AD-2176-BDA1EADC4831}"/>
              </a:ext>
            </a:extLst>
          </p:cNvPr>
          <p:cNvSpPr txBox="1"/>
          <p:nvPr/>
        </p:nvSpPr>
        <p:spPr>
          <a:xfrm>
            <a:off x="839755" y="391406"/>
            <a:ext cx="10258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sz="2800" dirty="0"/>
              <a:t>Call Setup Time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26A2F8-4795-7CE5-BE52-1D1C067151B2}"/>
              </a:ext>
            </a:extLst>
          </p:cNvPr>
          <p:cNvSpPr txBox="1"/>
          <p:nvPr/>
        </p:nvSpPr>
        <p:spPr>
          <a:xfrm>
            <a:off x="283642" y="1698721"/>
            <a:ext cx="10258840" cy="153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TT présente le plus élevé call setup time. 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Etude End to End pour améliorer le call setup time :Radio, Tx, CN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RACH performances, RRC/RAB/Paging performances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Auditer RWR, RIM setting, CFBF setting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36664"/>
              </p:ext>
            </p:extLst>
          </p:nvPr>
        </p:nvGraphicFramePr>
        <p:xfrm>
          <a:off x="839755" y="3653660"/>
          <a:ext cx="4731120" cy="262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5">
            <a:extLst>
              <a:ext uri="{FF2B5EF4-FFF2-40B4-BE49-F238E27FC236}">
                <a16:creationId xmlns:a16="http://schemas.microsoft.com/office/drawing/2014/main" id="{00000000-0008-0000-03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406667"/>
              </p:ext>
            </p:extLst>
          </p:nvPr>
        </p:nvGraphicFramePr>
        <p:xfrm>
          <a:off x="6311409" y="3625077"/>
          <a:ext cx="4721806" cy="264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75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18DC7-EF21-1BDD-033F-1256027AC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031D8A3F-5111-4F36-DB76-BC1AE650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38EEE3BA-85A2-86B8-4969-F76A88F8DC1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DEB51A6-97A2-723C-5F73-DA6E01FBA47A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Qualité Vocal MOS</a:t>
            </a:r>
            <a:endParaRPr lang="fr-FR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B3B131-37F4-0C8F-0AE9-298C8EC0C0A1}"/>
              </a:ext>
            </a:extLst>
          </p:cNvPr>
          <p:cNvSpPr txBox="1"/>
          <p:nvPr/>
        </p:nvSpPr>
        <p:spPr>
          <a:xfrm>
            <a:off x="414494" y="1767007"/>
            <a:ext cx="10684101" cy="11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TT Présente le MOS le plus dégradé à cause de l'utilisation du NB-AMR.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Les autres opérateurs utilisent le HD-Voice (AMR WB).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Il est fortement recommandé d’accélérer le déploiement du Volte.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24A833A-D0BD-A8EF-F8CE-51E152C4C63E}"/>
              </a:ext>
            </a:extLst>
          </p:cNvPr>
          <p:cNvSpPr/>
          <p:nvPr/>
        </p:nvSpPr>
        <p:spPr>
          <a:xfrm>
            <a:off x="-7537" y="3441126"/>
            <a:ext cx="422031" cy="57821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 b="1" dirty="0"/>
          </a:p>
          <a:p>
            <a:pPr algn="ctr"/>
            <a:r>
              <a:rPr lang="fr-FR" sz="1400" b="1" dirty="0"/>
              <a:t>TT</a:t>
            </a:r>
          </a:p>
          <a:p>
            <a:pPr algn="ctr"/>
            <a:endParaRPr lang="fr-FR" sz="1050" b="1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3BDB357-7E5F-9278-4F23-129F85DB5668}"/>
              </a:ext>
            </a:extLst>
          </p:cNvPr>
          <p:cNvSpPr/>
          <p:nvPr/>
        </p:nvSpPr>
        <p:spPr>
          <a:xfrm>
            <a:off x="-7537" y="4277679"/>
            <a:ext cx="422031" cy="578215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50" b="1" dirty="0"/>
          </a:p>
          <a:p>
            <a:pPr algn="ctr"/>
            <a:r>
              <a:rPr lang="fr-FR" sz="1050" b="1" dirty="0"/>
              <a:t>OO</a:t>
            </a:r>
            <a:endParaRPr lang="fr-FR" sz="800" b="1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5C8C644-A163-A333-112E-F62C79090DBF}"/>
              </a:ext>
            </a:extLst>
          </p:cNvPr>
          <p:cNvSpPr/>
          <p:nvPr/>
        </p:nvSpPr>
        <p:spPr>
          <a:xfrm>
            <a:off x="1" y="5040441"/>
            <a:ext cx="414494" cy="578216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50" b="1" dirty="0"/>
          </a:p>
          <a:p>
            <a:pPr algn="ctr"/>
            <a:r>
              <a:rPr lang="fr-FR" sz="1050" b="1" dirty="0"/>
              <a:t>OR</a:t>
            </a:r>
            <a:endParaRPr lang="fr-FR" sz="800" b="1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64754"/>
              </p:ext>
            </p:extLst>
          </p:nvPr>
        </p:nvGraphicFramePr>
        <p:xfrm>
          <a:off x="8044514" y="1180271"/>
          <a:ext cx="3790502" cy="25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25">
            <a:extLst>
              <a:ext uri="{FF2B5EF4-FFF2-40B4-BE49-F238E27FC236}">
                <a16:creationId xmlns:a16="http://schemas.microsoft.com/office/drawing/2014/main" id="{00000000-0008-0000-03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201534"/>
              </p:ext>
            </p:extLst>
          </p:nvPr>
        </p:nvGraphicFramePr>
        <p:xfrm>
          <a:off x="7987004" y="3840997"/>
          <a:ext cx="3905522" cy="244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Image 2" descr="Une image contenant texte, capture d’écran, nombre, ligne&#10;&#10;Le contenu généré par l’IA peut être incorrect.">
            <a:extLst>
              <a:ext uri="{FF2B5EF4-FFF2-40B4-BE49-F238E27FC236}">
                <a16:creationId xmlns:a16="http://schemas.microsoft.com/office/drawing/2014/main" id="{4C45D474-122B-C3C5-FFCF-CDB5B7AF2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94" y="3573988"/>
            <a:ext cx="7009962" cy="19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F0C91FF8-9759-C49B-9393-34FBA3F56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06A52AA3-6FD5-4D80-B47B-CA3A1019730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462E70CE-E78C-15CA-EC44-4F2EBA25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0740D814-AD6D-7486-25DE-D40EC3115552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48A3EDB0-4ECF-09C4-FB68-D585A50EF462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6685C2C9-CEA6-7E4E-FAA1-33F4B29FAC89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DD09C39D-9235-6474-D884-06F22C8B77A1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892BB29C-644E-C1DE-447A-7B87D8CBDD00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1616C9F6-990F-524F-3490-115DFD75590F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BF7F12F9-BCDB-2517-9DF5-5735AE3F7298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0DD7D471-784C-1E45-6C24-5205C0DD8B09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0755108C-E86A-96CA-7649-A00E156CAA63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29BEBE74-10AC-6014-7AEA-8CD85D8E8D4F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3E3006E1-E1D5-DA75-1AA2-0329D0E39F3E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7E299C56-5068-7A86-6197-8608E49EBE88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0B9B750B-616F-87D7-96C4-DC548BC7E2A6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7E701013-1B11-32D6-DC16-87542615BDAE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928B8482-8067-D3EC-A242-7F1D95BE82DD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0AA1CE3D-1C89-0D6A-DB93-761DE2EA9408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1A1C8D50-3BB2-66EB-012F-393D3378F5D3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60AA07F8-F4DE-AB12-D053-F57DC2148F2E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4CF2C0C2-5FCD-8944-0616-2E661E841F8F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101583D6-BEF6-5A3E-B20C-931046B34F0D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10347545-7D66-EF6D-5E86-56EE32EAA929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3A6174F5-64AC-92E5-4719-AD5988235938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33E93A97-B2C6-16A3-A5DC-B4671A79D37E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D46D90D4-E6B6-832F-0348-7C66E9F12E1E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CB4B5497-0045-97C9-B401-A443190D11BD}"/>
              </a:ext>
            </a:extLst>
          </p:cNvPr>
          <p:cNvSpPr txBox="1"/>
          <p:nvPr/>
        </p:nvSpPr>
        <p:spPr>
          <a:xfrm>
            <a:off x="1651634" y="518740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Plan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0979D0-DC4E-B58C-CDF6-2D81C449DC1E}"/>
              </a:ext>
            </a:extLst>
          </p:cNvPr>
          <p:cNvSpPr txBox="1"/>
          <p:nvPr/>
        </p:nvSpPr>
        <p:spPr>
          <a:xfrm>
            <a:off x="1719950" y="142425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1270"/>
              </a:spcBef>
            </a:pPr>
            <a:r>
              <a:rPr lang="fr-FR" dirty="0">
                <a:solidFill>
                  <a:srgbClr val="414141"/>
                </a:solidFill>
                <a:latin typeface="Verdana"/>
              </a:rPr>
              <a:t>Contexte et Objectifs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7552F3-83BB-0899-06E4-5680503CC91F}"/>
              </a:ext>
            </a:extLst>
          </p:cNvPr>
          <p:cNvSpPr txBox="1"/>
          <p:nvPr/>
        </p:nvSpPr>
        <p:spPr>
          <a:xfrm>
            <a:off x="1719950" y="2240751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0000"/>
              </a:lnSpc>
              <a:spcBef>
                <a:spcPts val="1270"/>
              </a:spcBef>
            </a:pPr>
            <a:r>
              <a:rPr lang="fr-FR" dirty="0">
                <a:solidFill>
                  <a:srgbClr val="414141"/>
                </a:solidFill>
                <a:latin typeface="Verdana"/>
                <a:cs typeface="Verdana"/>
              </a:rPr>
              <a:t>Score</a:t>
            </a:r>
            <a:r>
              <a:rPr lang="fr-FR" spc="-10" dirty="0">
                <a:solidFill>
                  <a:srgbClr val="414141"/>
                </a:solidFill>
                <a:latin typeface="Verdana"/>
                <a:cs typeface="Verdana"/>
              </a:rPr>
              <a:t> </a:t>
            </a:r>
            <a:r>
              <a:rPr lang="fr-FR" dirty="0">
                <a:solidFill>
                  <a:srgbClr val="414141"/>
                </a:solidFill>
                <a:latin typeface="Verdana"/>
                <a:cs typeface="Verdana"/>
              </a:rPr>
              <a:t>et</a:t>
            </a:r>
            <a:r>
              <a:rPr lang="fr-FR" spc="-35" dirty="0">
                <a:solidFill>
                  <a:srgbClr val="414141"/>
                </a:solidFill>
                <a:latin typeface="Verdana"/>
                <a:cs typeface="Verdana"/>
              </a:rPr>
              <a:t> </a:t>
            </a:r>
            <a:r>
              <a:rPr lang="fr-FR" spc="-10" dirty="0">
                <a:solidFill>
                  <a:srgbClr val="414141"/>
                </a:solidFill>
                <a:latin typeface="Verdana"/>
                <a:cs typeface="Verdana"/>
              </a:rPr>
              <a:t>résumé</a:t>
            </a:r>
            <a:endParaRPr lang="fr-FR" dirty="0"/>
          </a:p>
        </p:txBody>
      </p: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AFCF6A99-E096-76B7-298F-03140171F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81D73EE8-4E5A-5D9B-6722-2CF16621D6A7}"/>
              </a:ext>
            </a:extLst>
          </p:cNvPr>
          <p:cNvSpPr/>
          <p:nvPr/>
        </p:nvSpPr>
        <p:spPr>
          <a:xfrm>
            <a:off x="1033626" y="3056181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6A8068C-30AF-DE32-1F94-4DB0979F5F5F}"/>
              </a:ext>
            </a:extLst>
          </p:cNvPr>
          <p:cNvSpPr/>
          <p:nvPr/>
        </p:nvSpPr>
        <p:spPr>
          <a:xfrm>
            <a:off x="1033626" y="2181562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0380D1A-068B-E71C-C871-C932906A09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64" y="2240751"/>
            <a:ext cx="466395" cy="466395"/>
          </a:xfrm>
          <a:prstGeom prst="rect">
            <a:avLst/>
          </a:prstGeom>
        </p:spPr>
      </p:pic>
      <p:pic>
        <p:nvPicPr>
          <p:cNvPr id="22" name="Image 2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4CCFA617-CCFC-1C16-2BEF-F415AF6A50F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7" y="3110103"/>
            <a:ext cx="471463" cy="47146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0CC3070-3D03-02AE-DCA5-8E1E8B7C9F59}"/>
              </a:ext>
            </a:extLst>
          </p:cNvPr>
          <p:cNvSpPr/>
          <p:nvPr/>
        </p:nvSpPr>
        <p:spPr>
          <a:xfrm>
            <a:off x="1025557" y="1306943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DB887D19-C7B8-8EC7-6334-B8293E5DC5D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95" y="1366132"/>
            <a:ext cx="466395" cy="46639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6116875-B5BA-125C-BFD4-18F3F0330CD2}"/>
              </a:ext>
            </a:extLst>
          </p:cNvPr>
          <p:cNvSpPr/>
          <p:nvPr/>
        </p:nvSpPr>
        <p:spPr>
          <a:xfrm>
            <a:off x="1033626" y="3923334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AA6053E9-C837-BC7B-0097-312E594443D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32" y="3967806"/>
            <a:ext cx="479487" cy="47948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1EE5F5E-E630-4280-FCB0-891CBA09313D}"/>
              </a:ext>
            </a:extLst>
          </p:cNvPr>
          <p:cNvSpPr txBox="1"/>
          <p:nvPr/>
        </p:nvSpPr>
        <p:spPr>
          <a:xfrm>
            <a:off x="1719950" y="315583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14141"/>
                </a:solidFill>
                <a:latin typeface="Verdana"/>
              </a:rPr>
              <a:t>Résumé KPIs Couverture, Voix et Data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1F6E9-B892-BE04-AC1A-9E9E5948D536}"/>
              </a:ext>
            </a:extLst>
          </p:cNvPr>
          <p:cNvSpPr txBox="1"/>
          <p:nvPr/>
        </p:nvSpPr>
        <p:spPr>
          <a:xfrm>
            <a:off x="1811232" y="407091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14141"/>
                </a:solidFill>
                <a:latin typeface="Verdana"/>
              </a:rPr>
              <a:t>Observation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144FAEC-F07D-5ADD-F12E-EEABE51A60C2}"/>
              </a:ext>
            </a:extLst>
          </p:cNvPr>
          <p:cNvSpPr txBox="1"/>
          <p:nvPr/>
        </p:nvSpPr>
        <p:spPr>
          <a:xfrm>
            <a:off x="1811232" y="488678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14141"/>
                </a:solidFill>
                <a:latin typeface="Verdana"/>
              </a:rPr>
              <a:t>Conclusion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478D10D-77BB-63D6-CD2B-4C976000CA44}"/>
              </a:ext>
            </a:extLst>
          </p:cNvPr>
          <p:cNvSpPr/>
          <p:nvPr/>
        </p:nvSpPr>
        <p:spPr>
          <a:xfrm>
            <a:off x="1025339" y="4779696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089C6B5D-AD7D-028A-4EBD-A93E7B9BC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" y="4849463"/>
            <a:ext cx="436896" cy="4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11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D7F8A-D4C7-30A0-7704-0F3FE1BC8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D77AC071-5A2A-15F4-DC9B-20D8C83D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06335D23-31A0-7874-7F41-E11C3F832A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C0D70B-8920-71BE-FFB9-3CCD566BC4FE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Pilot pollution</a:t>
            </a:r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FC9AE4-BAEF-8584-6311-0158280745FF}"/>
              </a:ext>
            </a:extLst>
          </p:cNvPr>
          <p:cNvSpPr txBox="1"/>
          <p:nvPr/>
        </p:nvSpPr>
        <p:spPr>
          <a:xfrm>
            <a:off x="183254" y="2199309"/>
            <a:ext cx="5928287" cy="14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fr-FR" sz="1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25,74% des échantillons ont Pilot pollution supérieur ou égale à 5.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Mener une étude des overshooter pour avoir une dominance et réduire les interférences.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75C201-BF98-5005-A1F6-A68F2308A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788" y="1381903"/>
            <a:ext cx="5468958" cy="46781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02FCA56-982B-6159-B0C9-9C4DEE9DED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3396"/>
          <a:stretch>
            <a:fillRect/>
          </a:stretch>
        </p:blipFill>
        <p:spPr>
          <a:xfrm>
            <a:off x="10300995" y="1456682"/>
            <a:ext cx="1632859" cy="17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F0664-3289-56A7-793B-2E653FF98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9E27340B-5FD7-38C1-5C55-EB4474AB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DD6B49E4-A0C5-63F1-F61B-647B48CCC46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7A65E09-47F1-7631-271C-2F345F3208D5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Serving System &amp; Band</a:t>
            </a:r>
            <a:endParaRPr lang="fr-FR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18B139-377B-4005-7083-4C6E74437C77}"/>
              </a:ext>
            </a:extLst>
          </p:cNvPr>
          <p:cNvSpPr txBox="1"/>
          <p:nvPr/>
        </p:nvSpPr>
        <p:spPr>
          <a:xfrm>
            <a:off x="183254" y="1322162"/>
            <a:ext cx="1819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Technologie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5FF634F-3B6C-888F-DB6A-B725BBAF7F06}"/>
              </a:ext>
            </a:extLst>
          </p:cNvPr>
          <p:cNvSpPr/>
          <p:nvPr/>
        </p:nvSpPr>
        <p:spPr>
          <a:xfrm>
            <a:off x="393791" y="2403407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3G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D962F0D-001A-56D7-43DF-EE9A1826A3E2}"/>
              </a:ext>
            </a:extLst>
          </p:cNvPr>
          <p:cNvCxnSpPr>
            <a:cxnSpLocks/>
          </p:cNvCxnSpPr>
          <p:nvPr/>
        </p:nvCxnSpPr>
        <p:spPr>
          <a:xfrm>
            <a:off x="4009293" y="2608784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78BDE4B-3C03-E160-4F8E-5C9782F83DFB}"/>
              </a:ext>
            </a:extLst>
          </p:cNvPr>
          <p:cNvSpPr/>
          <p:nvPr/>
        </p:nvSpPr>
        <p:spPr>
          <a:xfrm>
            <a:off x="393791" y="3997498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4G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BFF916C-E5A0-B514-2EE7-A51F1019EFF6}"/>
              </a:ext>
            </a:extLst>
          </p:cNvPr>
          <p:cNvSpPr/>
          <p:nvPr/>
        </p:nvSpPr>
        <p:spPr>
          <a:xfrm>
            <a:off x="418146" y="5852107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5G</a:t>
            </a:r>
          </a:p>
        </p:txBody>
      </p:sp>
      <p:sp>
        <p:nvSpPr>
          <p:cNvPr id="14" name="Flèche : chevron 13">
            <a:extLst>
              <a:ext uri="{FF2B5EF4-FFF2-40B4-BE49-F238E27FC236}">
                <a16:creationId xmlns:a16="http://schemas.microsoft.com/office/drawing/2014/main" id="{61A32DD2-B8FF-52AD-E7C2-5C47C97B4487}"/>
              </a:ext>
            </a:extLst>
          </p:cNvPr>
          <p:cNvSpPr/>
          <p:nvPr/>
        </p:nvSpPr>
        <p:spPr>
          <a:xfrm>
            <a:off x="1800327" y="2369856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55A2FC47-596B-25DF-65D8-5A68E9CA40D5}"/>
              </a:ext>
            </a:extLst>
          </p:cNvPr>
          <p:cNvSpPr/>
          <p:nvPr/>
        </p:nvSpPr>
        <p:spPr>
          <a:xfrm>
            <a:off x="1787644" y="3963948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 : chevron 15">
            <a:extLst>
              <a:ext uri="{FF2B5EF4-FFF2-40B4-BE49-F238E27FC236}">
                <a16:creationId xmlns:a16="http://schemas.microsoft.com/office/drawing/2014/main" id="{7F549EB5-0905-8969-0AEF-A28310EDDD3E}"/>
              </a:ext>
            </a:extLst>
          </p:cNvPr>
          <p:cNvSpPr/>
          <p:nvPr/>
        </p:nvSpPr>
        <p:spPr>
          <a:xfrm>
            <a:off x="1772907" y="5809225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18628AD-BEE5-DE8E-BC5F-9E6B07B6E499}"/>
              </a:ext>
            </a:extLst>
          </p:cNvPr>
          <p:cNvSpPr/>
          <p:nvPr/>
        </p:nvSpPr>
        <p:spPr>
          <a:xfrm>
            <a:off x="2502039" y="2296388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U2100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532C97FE-531B-AAD1-4B40-7C8E3ECB8FE7}"/>
              </a:ext>
            </a:extLst>
          </p:cNvPr>
          <p:cNvSpPr/>
          <p:nvPr/>
        </p:nvSpPr>
        <p:spPr>
          <a:xfrm>
            <a:off x="2502039" y="2718485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900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D4D5014E-3C78-5CE8-5D50-93768C72AC54}"/>
              </a:ext>
            </a:extLst>
          </p:cNvPr>
          <p:cNvSpPr/>
          <p:nvPr/>
        </p:nvSpPr>
        <p:spPr>
          <a:xfrm>
            <a:off x="4383464" y="1444123"/>
            <a:ext cx="542397" cy="36043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TT</a:t>
            </a:r>
            <a:endParaRPr lang="fr-FR" sz="1100" b="1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DC523BD-A782-9D1E-F65B-D8FAD6472955}"/>
              </a:ext>
            </a:extLst>
          </p:cNvPr>
          <p:cNvSpPr/>
          <p:nvPr/>
        </p:nvSpPr>
        <p:spPr>
          <a:xfrm>
            <a:off x="7084902" y="1437609"/>
            <a:ext cx="542397" cy="342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OO</a:t>
            </a:r>
            <a:endParaRPr lang="fr-FR" sz="1100" b="1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EF9CB90-F817-B6CE-00DC-2F77415C4D5A}"/>
              </a:ext>
            </a:extLst>
          </p:cNvPr>
          <p:cNvSpPr/>
          <p:nvPr/>
        </p:nvSpPr>
        <p:spPr>
          <a:xfrm>
            <a:off x="10064578" y="1437609"/>
            <a:ext cx="546481" cy="355922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OR</a:t>
            </a:r>
            <a:endParaRPr lang="fr-FR" sz="1100" b="1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E0E5ABC-78A2-3D95-FD3F-AFE7C25FD47E}"/>
              </a:ext>
            </a:extLst>
          </p:cNvPr>
          <p:cNvSpPr/>
          <p:nvPr/>
        </p:nvSpPr>
        <p:spPr>
          <a:xfrm>
            <a:off x="2502039" y="3703086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L800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FDBA274-B1AF-47F8-2BD2-38C3A30C9C97}"/>
              </a:ext>
            </a:extLst>
          </p:cNvPr>
          <p:cNvSpPr/>
          <p:nvPr/>
        </p:nvSpPr>
        <p:spPr>
          <a:xfrm>
            <a:off x="2502039" y="4155036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L1800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5DA78C5-5CD6-0E2E-97B8-C21195BA0847}"/>
              </a:ext>
            </a:extLst>
          </p:cNvPr>
          <p:cNvSpPr/>
          <p:nvPr/>
        </p:nvSpPr>
        <p:spPr>
          <a:xfrm>
            <a:off x="2502039" y="4615824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L2100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EFC7A3B-CFFD-0E91-AFAF-70CEA146DEF8}"/>
              </a:ext>
            </a:extLst>
          </p:cNvPr>
          <p:cNvCxnSpPr>
            <a:cxnSpLocks/>
          </p:cNvCxnSpPr>
          <p:nvPr/>
        </p:nvCxnSpPr>
        <p:spPr>
          <a:xfrm>
            <a:off x="3870291" y="3997498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34DD3DB-A59C-69EB-3E9D-63E6CB059091}"/>
              </a:ext>
            </a:extLst>
          </p:cNvPr>
          <p:cNvCxnSpPr>
            <a:cxnSpLocks/>
          </p:cNvCxnSpPr>
          <p:nvPr/>
        </p:nvCxnSpPr>
        <p:spPr>
          <a:xfrm>
            <a:off x="3870291" y="4562177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AD9B8C40-D061-EE0E-0266-BF83698DEEE2}"/>
              </a:ext>
            </a:extLst>
          </p:cNvPr>
          <p:cNvCxnSpPr>
            <a:cxnSpLocks/>
          </p:cNvCxnSpPr>
          <p:nvPr/>
        </p:nvCxnSpPr>
        <p:spPr>
          <a:xfrm>
            <a:off x="3870291" y="5180710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37824F55-6585-C33F-C66C-29F11A3D4698}"/>
              </a:ext>
            </a:extLst>
          </p:cNvPr>
          <p:cNvSpPr/>
          <p:nvPr/>
        </p:nvSpPr>
        <p:spPr>
          <a:xfrm>
            <a:off x="2487302" y="5842730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FDD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034E514E-AC9C-AA6C-F745-837B7455F22A}"/>
              </a:ext>
            </a:extLst>
          </p:cNvPr>
          <p:cNvSpPr/>
          <p:nvPr/>
        </p:nvSpPr>
        <p:spPr>
          <a:xfrm>
            <a:off x="2487302" y="6436882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TDD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E407CFE-FA92-C437-C971-AF713AE0737F}"/>
              </a:ext>
            </a:extLst>
          </p:cNvPr>
          <p:cNvCxnSpPr>
            <a:cxnSpLocks/>
          </p:cNvCxnSpPr>
          <p:nvPr/>
        </p:nvCxnSpPr>
        <p:spPr>
          <a:xfrm>
            <a:off x="3990026" y="6271803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339C3D6-F83F-1F3E-6A30-F7B08EFF617F}"/>
              </a:ext>
            </a:extLst>
          </p:cNvPr>
          <p:cNvCxnSpPr>
            <a:cxnSpLocks/>
          </p:cNvCxnSpPr>
          <p:nvPr/>
        </p:nvCxnSpPr>
        <p:spPr>
          <a:xfrm>
            <a:off x="220461" y="3323891"/>
            <a:ext cx="11616497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C2BC4CC-8582-66FF-A493-C406B462081B}"/>
              </a:ext>
            </a:extLst>
          </p:cNvPr>
          <p:cNvCxnSpPr>
            <a:cxnSpLocks/>
          </p:cNvCxnSpPr>
          <p:nvPr/>
        </p:nvCxnSpPr>
        <p:spPr>
          <a:xfrm>
            <a:off x="0" y="5671602"/>
            <a:ext cx="11616497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754E4D29-96F8-102D-8CC1-D42A3E9BA55F}"/>
              </a:ext>
            </a:extLst>
          </p:cNvPr>
          <p:cNvSpPr/>
          <p:nvPr/>
        </p:nvSpPr>
        <p:spPr>
          <a:xfrm>
            <a:off x="4383464" y="2032357"/>
            <a:ext cx="698899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15890C3-33D7-753D-83DA-C1DE90C71612}"/>
              </a:ext>
            </a:extLst>
          </p:cNvPr>
          <p:cNvSpPr/>
          <p:nvPr/>
        </p:nvSpPr>
        <p:spPr>
          <a:xfrm>
            <a:off x="4400026" y="2753637"/>
            <a:ext cx="698899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4C39065-5900-8BEF-D37B-FC711EA4C1E1}"/>
              </a:ext>
            </a:extLst>
          </p:cNvPr>
          <p:cNvSpPr/>
          <p:nvPr/>
        </p:nvSpPr>
        <p:spPr>
          <a:xfrm>
            <a:off x="9903997" y="2013652"/>
            <a:ext cx="698899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87D3E39-2161-02DC-F1FC-500E0CD38833}"/>
              </a:ext>
            </a:extLst>
          </p:cNvPr>
          <p:cNvSpPr/>
          <p:nvPr/>
        </p:nvSpPr>
        <p:spPr>
          <a:xfrm>
            <a:off x="9903997" y="2708682"/>
            <a:ext cx="698899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ADB9A6B-FE41-B085-8C7F-172636F5C650}"/>
              </a:ext>
            </a:extLst>
          </p:cNvPr>
          <p:cNvSpPr txBox="1"/>
          <p:nvPr/>
        </p:nvSpPr>
        <p:spPr>
          <a:xfrm>
            <a:off x="3926074" y="5249274"/>
            <a:ext cx="164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TOTAL: 40M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789D55A-2BFF-023F-7AF7-1301112B5081}"/>
              </a:ext>
            </a:extLst>
          </p:cNvPr>
          <p:cNvSpPr txBox="1"/>
          <p:nvPr/>
        </p:nvSpPr>
        <p:spPr>
          <a:xfrm>
            <a:off x="6521321" y="5279774"/>
            <a:ext cx="164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TOTAL: 50M 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F9C1A55-2DDD-2745-3166-D02300076576}"/>
              </a:ext>
            </a:extLst>
          </p:cNvPr>
          <p:cNvSpPr txBox="1"/>
          <p:nvPr/>
        </p:nvSpPr>
        <p:spPr>
          <a:xfrm>
            <a:off x="9431328" y="5267725"/>
            <a:ext cx="164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TOTAL: 45M 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452CF78-F06D-9F35-43CD-69704BEA0AFE}"/>
              </a:ext>
            </a:extLst>
          </p:cNvPr>
          <p:cNvSpPr/>
          <p:nvPr/>
        </p:nvSpPr>
        <p:spPr>
          <a:xfrm>
            <a:off x="4383464" y="5736926"/>
            <a:ext cx="815857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540AEEA-25DF-1A64-1BAD-9BEEE3DB1B55}"/>
              </a:ext>
            </a:extLst>
          </p:cNvPr>
          <p:cNvSpPr/>
          <p:nvPr/>
        </p:nvSpPr>
        <p:spPr>
          <a:xfrm>
            <a:off x="4383464" y="6371001"/>
            <a:ext cx="815857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100M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0910A83-BB64-D1AC-0DDB-30DE9915929D}"/>
              </a:ext>
            </a:extLst>
          </p:cNvPr>
          <p:cNvSpPr/>
          <p:nvPr/>
        </p:nvSpPr>
        <p:spPr>
          <a:xfrm>
            <a:off x="7006650" y="6345347"/>
            <a:ext cx="815857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100M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2A42DD04-CECE-3BCE-10A0-129A96101BEF}"/>
              </a:ext>
            </a:extLst>
          </p:cNvPr>
          <p:cNvSpPr/>
          <p:nvPr/>
        </p:nvSpPr>
        <p:spPr>
          <a:xfrm>
            <a:off x="9884499" y="5717008"/>
            <a:ext cx="815857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38562B22-4684-62B7-2F60-5838E5FC8D06}"/>
              </a:ext>
            </a:extLst>
          </p:cNvPr>
          <p:cNvSpPr/>
          <p:nvPr/>
        </p:nvSpPr>
        <p:spPr>
          <a:xfrm>
            <a:off x="9884499" y="6351083"/>
            <a:ext cx="815857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100M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79EC195-BC8B-1DA1-BC17-296BF4A1293D}"/>
              </a:ext>
            </a:extLst>
          </p:cNvPr>
          <p:cNvSpPr/>
          <p:nvPr/>
        </p:nvSpPr>
        <p:spPr>
          <a:xfrm>
            <a:off x="4278403" y="3436953"/>
            <a:ext cx="920918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7C4DC85-0C95-B111-531C-B88A2727494A}"/>
              </a:ext>
            </a:extLst>
          </p:cNvPr>
          <p:cNvSpPr/>
          <p:nvPr/>
        </p:nvSpPr>
        <p:spPr>
          <a:xfrm>
            <a:off x="4287733" y="4046888"/>
            <a:ext cx="920919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15M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6906793-EA54-A3B4-0B92-775D4A29F2E5}"/>
              </a:ext>
            </a:extLst>
          </p:cNvPr>
          <p:cNvSpPr/>
          <p:nvPr/>
        </p:nvSpPr>
        <p:spPr>
          <a:xfrm>
            <a:off x="4278402" y="4665750"/>
            <a:ext cx="920919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15M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18A1EDA-D07D-CAC3-D3F7-2E187EDD235B}"/>
              </a:ext>
            </a:extLst>
          </p:cNvPr>
          <p:cNvSpPr/>
          <p:nvPr/>
        </p:nvSpPr>
        <p:spPr>
          <a:xfrm>
            <a:off x="6882981" y="3459416"/>
            <a:ext cx="920918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B1596E8-310C-B265-159C-BF926E501DFF}"/>
              </a:ext>
            </a:extLst>
          </p:cNvPr>
          <p:cNvSpPr/>
          <p:nvPr/>
        </p:nvSpPr>
        <p:spPr>
          <a:xfrm>
            <a:off x="6892311" y="4069351"/>
            <a:ext cx="920919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20M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80405A1D-B28A-30BB-A86C-694AB9B3130A}"/>
              </a:ext>
            </a:extLst>
          </p:cNvPr>
          <p:cNvSpPr/>
          <p:nvPr/>
        </p:nvSpPr>
        <p:spPr>
          <a:xfrm>
            <a:off x="6882980" y="4688213"/>
            <a:ext cx="920919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20M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81B69247-F885-7CAC-4934-8F66C0438EEA}"/>
              </a:ext>
            </a:extLst>
          </p:cNvPr>
          <p:cNvSpPr/>
          <p:nvPr/>
        </p:nvSpPr>
        <p:spPr>
          <a:xfrm>
            <a:off x="9810937" y="3445925"/>
            <a:ext cx="920918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4C34C27-7AFD-DB57-A687-53DA607B18CE}"/>
              </a:ext>
            </a:extLst>
          </p:cNvPr>
          <p:cNvSpPr/>
          <p:nvPr/>
        </p:nvSpPr>
        <p:spPr>
          <a:xfrm>
            <a:off x="9820267" y="4055860"/>
            <a:ext cx="920919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15M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137DBA6-BD0F-C986-CD3D-8E794D03462D}"/>
              </a:ext>
            </a:extLst>
          </p:cNvPr>
          <p:cNvSpPr/>
          <p:nvPr/>
        </p:nvSpPr>
        <p:spPr>
          <a:xfrm>
            <a:off x="9810936" y="4674722"/>
            <a:ext cx="920919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20M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BEB48BE-0B84-C71F-AC25-E4F8D4974540}"/>
              </a:ext>
            </a:extLst>
          </p:cNvPr>
          <p:cNvSpPr/>
          <p:nvPr/>
        </p:nvSpPr>
        <p:spPr>
          <a:xfrm>
            <a:off x="6501935" y="2753637"/>
            <a:ext cx="698899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231F803-3B1C-3759-F32B-887F13ED1028}"/>
              </a:ext>
            </a:extLst>
          </p:cNvPr>
          <p:cNvSpPr/>
          <p:nvPr/>
        </p:nvSpPr>
        <p:spPr>
          <a:xfrm>
            <a:off x="7627299" y="2749541"/>
            <a:ext cx="698899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383625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F9122589-3127-DB29-97D2-146CB937B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F6DA62A3-6600-7664-B8D4-15396821FB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F8BDB66A-D4E8-610F-BD7E-728B8B65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E1B7F392-0D8B-7431-6E0B-63E1022D0399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CBC0D91D-80FC-5318-95A5-6DC7D4E996D1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31B11359-CD07-615C-483A-172D2E60EBDE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24EC5DF5-473D-813E-9917-4C8EDA5B105D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457A7474-FD92-82AA-36FF-68CE35D298BC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42590579-7348-A22A-A52D-F61A703616E6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C5F52E4F-AFB9-E2F5-8E4D-C0D54A9C0BE3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6D0DA5C7-0E73-2865-0563-3295C06FAA87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6CB6F8CC-4559-2508-FE17-4A7231BDBF56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CB7D8EE6-9E30-B4BA-1EA9-A57127D5BEB9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6D46FC75-BD1A-CFC0-A791-E0ED4C578871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C6552CC3-3CA9-5F65-335F-7444040DD686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147973A3-AAA8-2508-F78D-C885D07A7279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DA830025-08C6-94E4-7515-EFD456889267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A1050C87-B1E5-3163-F523-FFE3085912FE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52E0AC46-BCA1-7108-C154-B9961C5519AB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4662547B-DF2C-2805-8EEC-17792298266F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9FC03ED9-8ED4-762E-BBCE-A61C9F6FE790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EBA3BE42-FC42-9AC0-B882-62E1C0F9E3D5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9C5B991D-B352-5618-0B73-50C09C1A297E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B80985B6-FE5E-7D6E-4DA5-E6CA6D4CF5A5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201E57D8-AADF-1DF5-0153-23B43A09088B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26B27243-1055-7E07-6EBC-E98B6A58A1B5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BD58F614-B37F-E6BD-4191-C812DB53830F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BD9F7109-F267-72A6-C264-6C9F6FCBE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E130A04-4E28-E551-9EFD-D48D1844E67C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D347B1-8126-6B14-FD53-2CCEF0E9E58C}"/>
              </a:ext>
            </a:extLst>
          </p:cNvPr>
          <p:cNvSpPr txBox="1"/>
          <p:nvPr/>
        </p:nvSpPr>
        <p:spPr>
          <a:xfrm>
            <a:off x="3425428" y="2934474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414141"/>
                </a:solidFill>
                <a:latin typeface="Verdana"/>
              </a:rPr>
              <a:t>Conclusion</a:t>
            </a:r>
          </a:p>
        </p:txBody>
      </p:sp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68F63CF-0BDD-08E7-4D0A-018DF2D31E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69" y="2311010"/>
            <a:ext cx="1575613" cy="15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1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7C579-C133-8755-9241-ED41A7488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42F4D15B-86CA-59D2-01D1-E308FF0B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081788DA-71B9-3B7D-17A8-D232C1EED3C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A0D170-C5F4-3BF0-D8EA-7B2B200EA193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Conclusion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A5FD33-CA05-9E02-26F6-FCD7263278D1}"/>
              </a:ext>
            </a:extLst>
          </p:cNvPr>
          <p:cNvSpPr txBox="1"/>
          <p:nvPr/>
        </p:nvSpPr>
        <p:spPr>
          <a:xfrm>
            <a:off x="355897" y="1110701"/>
            <a:ext cx="1148020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2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fr-FR" sz="1200" b="0" i="0" u="none" strike="noStrike" baseline="0" dirty="0"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En conclusion, au niveau du autoroute Tunis-Bizerte, Tunisie Telecom se situe en 3éme position en adoptant la méthodologie de l’INT et la méthode de pondération ETSI  et le classement par KPI, TT se classe la 2éme.</a:t>
            </a:r>
            <a:endParaRPr lang="fr-FR" sz="1600" dirty="0">
              <a:latin typeface="Cambria" panose="02040503050406030204" pitchFamily="18" charset="0"/>
            </a:endParaRPr>
          </a:p>
          <a:p>
            <a:pPr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Couverture radio : </a:t>
            </a:r>
          </a:p>
          <a:p>
            <a:pPr marL="1200150" lvl="2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Sur l’ autoroute Tunis-Bizerte, Tunisie Telecom (TT) présente la meilleure couverture radio pour l’ensemble des technologies 3G, 4G, ce qui garantit une bonne disponibilité du service sur la zone mesurée.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Service Voix :</a:t>
            </a:r>
          </a:p>
          <a:p>
            <a:pPr marL="1200150" lvl="2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Malgré un taux de call drop faible, TT présente une qualité vocale et un call setup time inférieurs à ceux des concurrents ; l’activation de l’AMR-WB et du VOLTE est recommandée pour améliorer les performances du service voix.</a:t>
            </a:r>
            <a:endParaRPr lang="fr-FR" sz="1400" b="0" i="0" u="none" strike="noStrike" baseline="0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Service data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:</a:t>
            </a:r>
          </a:p>
          <a:p>
            <a:pPr marL="1200150" lvl="2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b="1" u="sng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4G: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TT affiche un débit moyen 4G supérieur à 30 Mbps (5,14% TT 15,63% OO, 14,59% OR) sur Tunis-Bizerte inférieur aux concurrents, ce qui justifie le reforming de la bande 2100 pour améliorer la capacité et les débits.</a:t>
            </a:r>
          </a:p>
          <a:p>
            <a:pPr marL="285750" lvl="2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Les indicateurs de performance enregistrent une stabilité par rapport au précédent benchmarking.</a:t>
            </a:r>
          </a:p>
          <a:p>
            <a:endParaRPr lang="fr-FR" sz="1400" b="0" i="0" u="none" strike="noStrike" baseline="0" dirty="0">
              <a:latin typeface="Cambria" panose="02040503050406030204" pitchFamily="18" charset="0"/>
            </a:endParaRPr>
          </a:p>
        </p:txBody>
      </p:sp>
      <p:pic>
        <p:nvPicPr>
          <p:cNvPr id="2" name="Image 1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B4D44E87-1923-EC2E-2DE8-2829878DB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935" y="5590164"/>
            <a:ext cx="391299" cy="391299"/>
          </a:xfrm>
          <a:prstGeom prst="rect">
            <a:avLst/>
          </a:prstGeom>
        </p:spPr>
      </p:pic>
      <p:pic>
        <p:nvPicPr>
          <p:cNvPr id="4" name="Image 3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8C81B599-05BA-F56E-7E02-314A3CCFA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640" y="1798287"/>
            <a:ext cx="488405" cy="473454"/>
          </a:xfrm>
          <a:prstGeom prst="rect">
            <a:avLst/>
          </a:prstGeom>
        </p:spPr>
      </p:pic>
      <p:pic>
        <p:nvPicPr>
          <p:cNvPr id="6" name="Image 5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1F7A38F6-19CC-FE36-A2C4-D4C2E14E6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25" y="5942948"/>
            <a:ext cx="488405" cy="4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1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5220A137-509F-330D-F8B8-E9CCB4BC1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16F93D62-810F-5E35-65AE-8ECA9F4DF2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C8C6463D-751D-558E-957B-24293C69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4D5706AB-5679-18AC-1D2D-122AEA5700BA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AE4F0D53-A301-3B55-AF5D-1D4C7BCFFE9F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BC595B1B-03F1-6F28-C02A-2443B4F8C772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CD39F52A-5FE3-EB05-EC1D-DCA125F7CD35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9D98A9AE-B46E-ED2B-5368-37C385E8AFCE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06BF68FC-47DB-3F34-AEAE-ACB0C8728843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358C79FD-F55A-6C61-8CB3-8144CF13121F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708E0FCF-BFCF-B585-9CD3-39E5567606D4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34235EF4-C08E-901F-77CA-7C9F23936965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20ECAADE-676E-F204-A2E8-104E8ED7BA10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05525F1D-80A2-B994-2F84-B401084300F0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0059BBFE-49C1-06A4-5EF5-EF3D770A3E81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0A68ADC4-A042-6524-2B12-EC9FA2870D84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F783D848-99C9-BD6A-73F2-7C13F6910372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0697727F-0F86-0714-E118-4BDCC04710BA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C390FD65-818F-A499-116C-4A399F0420CD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A1918CB0-5FED-438F-B98F-D2356023095F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5EE433A0-84C0-B370-7BA0-69EE22D76BA7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B14F8078-FDED-C129-5A47-F70B5AF8EC7B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2150DC69-5B4A-D129-32FE-224A55D1E9C5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BCF4AD55-74D0-D1BA-D3D8-7438A7682A66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604CC4FA-4AD1-FCEE-82D6-04A7A93757F5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9B37D4EF-491E-BA68-2B37-2F497D611B65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4FE7B077-82F7-D295-3D47-00B1489480D5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381597AC-2153-7D30-5A1F-800DA838296B}"/>
              </a:ext>
            </a:extLst>
          </p:cNvPr>
          <p:cNvSpPr txBox="1"/>
          <p:nvPr/>
        </p:nvSpPr>
        <p:spPr>
          <a:xfrm>
            <a:off x="3417751" y="2888308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1270"/>
              </a:spcBef>
            </a:pPr>
            <a:r>
              <a:rPr lang="fr-FR" sz="2400" dirty="0">
                <a:solidFill>
                  <a:srgbClr val="414141"/>
                </a:solidFill>
                <a:latin typeface="Verdana"/>
              </a:rPr>
              <a:t>Contexte et Objectifs</a:t>
            </a:r>
          </a:p>
        </p:txBody>
      </p: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7C3209B5-F8C8-BDC2-5F8D-0B59FA08E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D99A073-2BF9-1F4A-5F05-4E31739F0CA5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2A1E6C0C-3190-ED55-4E07-3267CA6FA01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8" y="2213267"/>
            <a:ext cx="1811748" cy="18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952E1-F5C2-74B3-A612-E78686953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CE1ECF36-F0FE-2498-A75E-60E700797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3E64C9DF-BC17-09EC-A0F9-EF07D67CF4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7F7CAD6-EB0D-FDBD-03C0-3B0A0AB10845}"/>
              </a:ext>
            </a:extLst>
          </p:cNvPr>
          <p:cNvSpPr txBox="1"/>
          <p:nvPr/>
        </p:nvSpPr>
        <p:spPr>
          <a:xfrm>
            <a:off x="1554480" y="391406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Contexte et Objectifs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EC8D467-8598-FCC2-06EA-13072F315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91622"/>
              </p:ext>
            </p:extLst>
          </p:nvPr>
        </p:nvGraphicFramePr>
        <p:xfrm>
          <a:off x="283464" y="1567180"/>
          <a:ext cx="1171346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008">
                  <a:extLst>
                    <a:ext uri="{9D8B030D-6E8A-4147-A177-3AD203B41FA5}">
                      <a16:colId xmlns:a16="http://schemas.microsoft.com/office/drawing/2014/main" val="343439811"/>
                    </a:ext>
                  </a:extLst>
                </a:gridCol>
                <a:gridCol w="3919728">
                  <a:extLst>
                    <a:ext uri="{9D8B030D-6E8A-4147-A177-3AD203B41FA5}">
                      <a16:colId xmlns:a16="http://schemas.microsoft.com/office/drawing/2014/main" val="2493916449"/>
                    </a:ext>
                  </a:extLst>
                </a:gridCol>
                <a:gridCol w="3919728">
                  <a:extLst>
                    <a:ext uri="{9D8B030D-6E8A-4147-A177-3AD203B41FA5}">
                      <a16:colId xmlns:a16="http://schemas.microsoft.com/office/drawing/2014/main" val="4192786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Objectif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Méthodologie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Résultats attendus</a:t>
                      </a:r>
                      <a:r>
                        <a:rPr lang="fr-FR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2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Benchmarking</a:t>
                      </a:r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de la couverture radio électrique, la qualité de service Voix et Data des réseaux radio mobiles 2G, 3G&amp;4G.</a:t>
                      </a:r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fr-FR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Drive Test End-to-End pour déterminer la qualité du réseau radio perçue par les clients du réseau 2G, 3G et 4G de TT et comparer cette QoS  avec celle offerte par les concurrents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 ( Ooredoo et Orange).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fr-FR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Évaluation et Benchmarking des niveaux de la qualité offerte par les réseaux mobiles. Les KPIs suivants sont mesurés: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Couverture </a:t>
                      </a:r>
                      <a:r>
                        <a:rPr kumimoji="0" lang="fr-FR" sz="140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Radio-électrique</a:t>
                      </a:r>
                      <a:endParaRPr kumimoji="0" lang="fr-FR" sz="14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Service Voix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Service Data</a:t>
                      </a:r>
                    </a:p>
                    <a:p>
                      <a:endParaRPr kumimoji="0" lang="fr-FR" sz="14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Identification des points faibles de la qualité du service TT et proposition de recommandations pour remédier aux problèmes de qualité et de type de service. Fournir à l’équipe TT les résultats et les fichiers de mesures.	</a:t>
                      </a:r>
                    </a:p>
                    <a:p>
                      <a:endParaRPr lang="fr-FR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4556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8782DAD-A4E7-F1BF-4B81-D49D6BC8A319}"/>
              </a:ext>
            </a:extLst>
          </p:cNvPr>
          <p:cNvSpPr txBox="1"/>
          <p:nvPr/>
        </p:nvSpPr>
        <p:spPr>
          <a:xfrm>
            <a:off x="505587" y="5029210"/>
            <a:ext cx="11180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Evaluation et Benchmarking du niveau de la Qualité de Service offert par les opérateurs mobiles (TT, Ooredoo et Orange) en se basant sur les résultats des mesures de Drive Test </a:t>
            </a:r>
            <a:r>
              <a:rPr lang="fr-FR" sz="1400" dirty="0">
                <a:solidFill>
                  <a:schemeClr val="dk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3094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B01BB-B883-C508-038A-18F1F54B2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05C4844F-58B9-1634-FBC3-97019F5E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C777047B-2C93-D99D-57F0-86D79460C8E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AE0410-6782-3FC1-7758-A780F24653A2}"/>
              </a:ext>
            </a:extLst>
          </p:cNvPr>
          <p:cNvSpPr txBox="1"/>
          <p:nvPr/>
        </p:nvSpPr>
        <p:spPr>
          <a:xfrm>
            <a:off x="1554480" y="391406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Working Zone</a:t>
            </a:r>
          </a:p>
        </p:txBody>
      </p:sp>
      <p:pic>
        <p:nvPicPr>
          <p:cNvPr id="3" name="Image 2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DFB7312D-FAEC-C570-3433-1679D326A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685" y="1133679"/>
            <a:ext cx="8426581" cy="53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59499ACA-7293-15A7-BA67-5F82336FD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0DC72312-D784-B2C2-3815-32CBB567A39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A8AE8284-9873-48EB-14B8-20BA6B1D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B0EAB603-3254-66C4-BFFF-CFD839255E0E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D73F623E-3AFC-A4C5-7490-3167EE22FB9A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D31C8E79-195E-C36E-5AE8-B6FAC9A695FB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6C547381-5B40-31E3-1648-4083F909878B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09B006A5-AFF4-5A53-F3D9-903D44E96367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807A013E-7FB9-069E-B401-B700A491BF33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A60A598D-A95E-1CBC-2CE1-B010F1E3A8CE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FD10BD0F-B347-48A2-FC9E-F6253303094F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CBD1A926-56AE-4B55-A172-BA4018D7EFA8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71A5486A-4D72-128A-743E-F409DB723492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5ED4285D-B678-4B5C-E293-B3788ED106BC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D66C0B0C-6076-7221-E2F4-98B7AA000828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5E8D43F9-D37E-5A7E-FD79-69FAE98826BA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3174376F-879B-51A0-4A48-CA1A5162059E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6FBE3CBD-1BDD-3747-A791-85DCA3579E0D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A525FA36-7C6F-9464-9404-80710D5233B1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25D523F0-96C3-3EEF-B24E-A0F1D426A3F8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D9D8726B-A740-5AAB-5254-0476A119B543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3B895DFA-977C-E26C-35E4-9B682FCAEE04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96231B97-5F22-B96A-F0D3-393A56B971AC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42DBCEF2-C98C-206C-CF17-A07732243973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0D07AE87-34CB-0804-BFE6-D0C17D1D2033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0EF83F29-4B2B-D23E-1FF9-F1C1B054B7E6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4F5A40B9-FFF3-DDBE-571F-C1DEAE4BB9F5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C9191CF4-DB22-BF76-FC64-86099D4E8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397CD40-1156-7D1F-284B-F1AE4B6C3404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0787D4C-38D5-D204-AA1D-0FEE5A1D5F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1" y="2243739"/>
            <a:ext cx="1750801" cy="17508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C164DD8-EA0D-F794-F72C-1A665A6BFFF6}"/>
              </a:ext>
            </a:extLst>
          </p:cNvPr>
          <p:cNvSpPr txBox="1"/>
          <p:nvPr/>
        </p:nvSpPr>
        <p:spPr>
          <a:xfrm>
            <a:off x="3446267" y="2888306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0000"/>
              </a:lnSpc>
              <a:spcBef>
                <a:spcPts val="1270"/>
              </a:spcBef>
            </a:pPr>
            <a:r>
              <a:rPr lang="fr-FR" sz="2400" dirty="0">
                <a:solidFill>
                  <a:srgbClr val="414141"/>
                </a:solidFill>
                <a:latin typeface="Verdana"/>
              </a:rPr>
              <a:t>Score et résumé</a:t>
            </a:r>
          </a:p>
        </p:txBody>
      </p:sp>
    </p:spTree>
    <p:extLst>
      <p:ext uri="{BB962C8B-B14F-4D97-AF65-F5344CB8AC3E}">
        <p14:creationId xmlns:p14="http://schemas.microsoft.com/office/powerpoint/2010/main" val="61092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A759-20A7-7C43-C29F-8F0541DF8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D8525E8F-22F6-F6C5-8F0A-6586AF6E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8F6DE0AC-134A-F56D-16C6-29DBB54A8A2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00189A-1A97-F87A-2D28-E108E152320B}"/>
              </a:ext>
            </a:extLst>
          </p:cNvPr>
          <p:cNvSpPr txBox="1"/>
          <p:nvPr/>
        </p:nvSpPr>
        <p:spPr>
          <a:xfrm>
            <a:off x="1554480" y="391406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Benchmarking </a:t>
            </a:r>
            <a:r>
              <a:rPr lang="fr-FR" b="0" dirty="0"/>
              <a:t>: </a:t>
            </a:r>
            <a:r>
              <a:rPr lang="fr-FR" dirty="0"/>
              <a:t>Méthodologie de l’ETSI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CDA759-73BA-1608-85F6-C289AF1FFB05}"/>
              </a:ext>
            </a:extLst>
          </p:cNvPr>
          <p:cNvSpPr txBox="1"/>
          <p:nvPr/>
        </p:nvSpPr>
        <p:spPr>
          <a:xfrm>
            <a:off x="431315" y="1179702"/>
            <a:ext cx="8465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fr-FR" sz="14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figure au 2éme rang dans l’autoroute Tunis-Bizerte</a:t>
            </a: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12A893EB-F898-F94C-A847-897F23863FA9}"/>
              </a:ext>
            </a:extLst>
          </p:cNvPr>
          <p:cNvGrpSpPr/>
          <p:nvPr/>
        </p:nvGrpSpPr>
        <p:grpSpPr>
          <a:xfrm>
            <a:off x="2750223" y="3142479"/>
            <a:ext cx="7635768" cy="2860496"/>
            <a:chOff x="2398776" y="3639312"/>
            <a:chExt cx="9483090" cy="3587750"/>
          </a:xfrm>
        </p:grpSpPr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34AFEA52-BBDA-B509-05E0-EAB8A1EC529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8776" y="3639312"/>
              <a:ext cx="7391400" cy="3282696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5BFCB474-33D7-4F24-A3F3-12A20C5586C9}"/>
                </a:ext>
              </a:extLst>
            </p:cNvPr>
            <p:cNvSpPr/>
            <p:nvPr/>
          </p:nvSpPr>
          <p:spPr>
            <a:xfrm>
              <a:off x="3906012" y="6853428"/>
              <a:ext cx="7970520" cy="368935"/>
            </a:xfrm>
            <a:custGeom>
              <a:avLst/>
              <a:gdLst/>
              <a:ahLst/>
              <a:cxnLst/>
              <a:rect l="l" t="t" r="r" b="b"/>
              <a:pathLst>
                <a:path w="7970520" h="368934">
                  <a:moveTo>
                    <a:pt x="0" y="368807"/>
                  </a:moveTo>
                  <a:lnTo>
                    <a:pt x="7970520" y="368807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pic>
        <p:nvPicPr>
          <p:cNvPr id="10" name="object 20">
            <a:extLst>
              <a:ext uri="{FF2B5EF4-FFF2-40B4-BE49-F238E27FC236}">
                <a16:creationId xmlns:a16="http://schemas.microsoft.com/office/drawing/2014/main" id="{B67CFA17-67A7-F632-0242-1C70656AD63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54747" y="3454150"/>
            <a:ext cx="923359" cy="814550"/>
          </a:xfrm>
          <a:prstGeom prst="rect">
            <a:avLst/>
          </a:prstGeom>
        </p:spPr>
      </p:pic>
      <p:pic>
        <p:nvPicPr>
          <p:cNvPr id="11" name="object 18">
            <a:extLst>
              <a:ext uri="{FF2B5EF4-FFF2-40B4-BE49-F238E27FC236}">
                <a16:creationId xmlns:a16="http://schemas.microsoft.com/office/drawing/2014/main" id="{E608F402-ECA5-FD9B-B74C-DFF35F79717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39891" y="1994043"/>
            <a:ext cx="1791197" cy="1681130"/>
          </a:xfrm>
          <a:prstGeom prst="rect">
            <a:avLst/>
          </a:prstGeom>
        </p:spPr>
      </p:pic>
      <p:pic>
        <p:nvPicPr>
          <p:cNvPr id="12" name="object 21">
            <a:extLst>
              <a:ext uri="{FF2B5EF4-FFF2-40B4-BE49-F238E27FC236}">
                <a16:creationId xmlns:a16="http://schemas.microsoft.com/office/drawing/2014/main" id="{A7AE580D-2521-57EC-1BA8-5105A464F24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59961" y="2903008"/>
            <a:ext cx="1050294" cy="11022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1A9F41-B944-09E7-A2D6-1A0C4A13C73D}"/>
              </a:ext>
            </a:extLst>
          </p:cNvPr>
          <p:cNvSpPr/>
          <p:nvPr/>
        </p:nvSpPr>
        <p:spPr>
          <a:xfrm>
            <a:off x="7457625" y="3813779"/>
            <a:ext cx="485775" cy="18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42F8928-459D-C496-5928-CC31A7AFA1F1}"/>
              </a:ext>
            </a:extLst>
          </p:cNvPr>
          <p:cNvSpPr txBox="1"/>
          <p:nvPr/>
        </p:nvSpPr>
        <p:spPr>
          <a:xfrm>
            <a:off x="1060953" y="5965497"/>
            <a:ext cx="9623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Classification des trois opérateurs a été réalisée selon la méthode de pondération ETSI.</a:t>
            </a:r>
          </a:p>
        </p:txBody>
      </p:sp>
      <p:pic>
        <p:nvPicPr>
          <p:cNvPr id="7" name="Image 6" descr="Une image contenant orange, texte, Police, Graphique&#10;&#10;Le contenu généré par l’IA peut être incorrect.">
            <a:extLst>
              <a:ext uri="{FF2B5EF4-FFF2-40B4-BE49-F238E27FC236}">
                <a16:creationId xmlns:a16="http://schemas.microsoft.com/office/drawing/2014/main" id="{E8E9387D-617F-CF87-CF22-60A278198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7660" y="2554976"/>
            <a:ext cx="658230" cy="6552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59" y="3699927"/>
            <a:ext cx="564333" cy="330120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28" y="3376523"/>
            <a:ext cx="671559" cy="2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8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2004D-DEB8-F764-15BE-4BBD33545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A0D092FD-2105-FD6C-3120-F3010609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21219B3A-F353-F2CB-B1FC-822B80096F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D35535B-2E80-7DAA-F86E-94D7961DCF43}"/>
              </a:ext>
            </a:extLst>
          </p:cNvPr>
          <p:cNvSpPr txBox="1"/>
          <p:nvPr/>
        </p:nvSpPr>
        <p:spPr>
          <a:xfrm>
            <a:off x="1554480" y="391406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Benchmarking </a:t>
            </a: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6A75565F-60EF-E259-B053-F1EFCAD0F8F5}"/>
              </a:ext>
            </a:extLst>
          </p:cNvPr>
          <p:cNvGrpSpPr/>
          <p:nvPr/>
        </p:nvGrpSpPr>
        <p:grpSpPr>
          <a:xfrm>
            <a:off x="327297" y="3201274"/>
            <a:ext cx="6180224" cy="2752163"/>
            <a:chOff x="2398776" y="3639312"/>
            <a:chExt cx="9483090" cy="3587750"/>
          </a:xfrm>
        </p:grpSpPr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6E5A3B04-FCAF-16E6-EA32-EAF26EFB24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8776" y="3639312"/>
              <a:ext cx="7391400" cy="3282696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75CC458-4243-A160-82A7-70251630C82D}"/>
                </a:ext>
              </a:extLst>
            </p:cNvPr>
            <p:cNvSpPr/>
            <p:nvPr/>
          </p:nvSpPr>
          <p:spPr>
            <a:xfrm>
              <a:off x="3906012" y="6853428"/>
              <a:ext cx="7970520" cy="368935"/>
            </a:xfrm>
            <a:custGeom>
              <a:avLst/>
              <a:gdLst/>
              <a:ahLst/>
              <a:cxnLst/>
              <a:rect l="l" t="t" r="r" b="b"/>
              <a:pathLst>
                <a:path w="7970520" h="368934">
                  <a:moveTo>
                    <a:pt x="0" y="368807"/>
                  </a:moveTo>
                  <a:lnTo>
                    <a:pt x="7970520" y="368807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pic>
        <p:nvPicPr>
          <p:cNvPr id="11" name="object 18">
            <a:extLst>
              <a:ext uri="{FF2B5EF4-FFF2-40B4-BE49-F238E27FC236}">
                <a16:creationId xmlns:a16="http://schemas.microsoft.com/office/drawing/2014/main" id="{696EC6AB-FECF-FC6B-8F32-268819CF71E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10349" y="2053481"/>
            <a:ext cx="1791197" cy="1681130"/>
          </a:xfrm>
          <a:prstGeom prst="rect">
            <a:avLst/>
          </a:prstGeom>
        </p:spPr>
      </p:pic>
      <p:pic>
        <p:nvPicPr>
          <p:cNvPr id="12" name="object 21">
            <a:extLst>
              <a:ext uri="{FF2B5EF4-FFF2-40B4-BE49-F238E27FC236}">
                <a16:creationId xmlns:a16="http://schemas.microsoft.com/office/drawing/2014/main" id="{DA168F6B-1D13-01A0-3217-9260DABC621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4145" y="2894046"/>
            <a:ext cx="1050294" cy="11022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A220E74-D9E9-11FD-2910-7AFE5E37F9EB}"/>
              </a:ext>
            </a:extLst>
          </p:cNvPr>
          <p:cNvSpPr/>
          <p:nvPr/>
        </p:nvSpPr>
        <p:spPr>
          <a:xfrm>
            <a:off x="4082148" y="3803100"/>
            <a:ext cx="485775" cy="18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object 6">
            <a:extLst>
              <a:ext uri="{FF2B5EF4-FFF2-40B4-BE49-F238E27FC236}">
                <a16:creationId xmlns:a16="http://schemas.microsoft.com/office/drawing/2014/main" id="{506A5850-34A8-F78C-A43A-D7665246F2A0}"/>
              </a:ext>
            </a:extLst>
          </p:cNvPr>
          <p:cNvGrpSpPr/>
          <p:nvPr/>
        </p:nvGrpSpPr>
        <p:grpSpPr>
          <a:xfrm>
            <a:off x="6647121" y="3124448"/>
            <a:ext cx="6180224" cy="2752163"/>
            <a:chOff x="2398776" y="3639312"/>
            <a:chExt cx="9483090" cy="358775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585E5FC0-3FEB-C0D5-6CC5-894CFE0B3B4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8776" y="3639312"/>
              <a:ext cx="7391400" cy="3282696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FCF47CB-24EF-F8FB-A1D1-5F8537ACE967}"/>
                </a:ext>
              </a:extLst>
            </p:cNvPr>
            <p:cNvSpPr/>
            <p:nvPr/>
          </p:nvSpPr>
          <p:spPr>
            <a:xfrm>
              <a:off x="3906012" y="6853428"/>
              <a:ext cx="7970520" cy="368935"/>
            </a:xfrm>
            <a:custGeom>
              <a:avLst/>
              <a:gdLst/>
              <a:ahLst/>
              <a:cxnLst/>
              <a:rect l="l" t="t" r="r" b="b"/>
              <a:pathLst>
                <a:path w="7970520" h="368934">
                  <a:moveTo>
                    <a:pt x="0" y="368807"/>
                  </a:moveTo>
                  <a:lnTo>
                    <a:pt x="7970520" y="368807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pic>
        <p:nvPicPr>
          <p:cNvPr id="13" name="object 20">
            <a:extLst>
              <a:ext uri="{FF2B5EF4-FFF2-40B4-BE49-F238E27FC236}">
                <a16:creationId xmlns:a16="http://schemas.microsoft.com/office/drawing/2014/main" id="{308545D9-55B4-D6C5-A1D1-E235FEEFC36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17087" y="3440479"/>
            <a:ext cx="923359" cy="814550"/>
          </a:xfrm>
          <a:prstGeom prst="rect">
            <a:avLst/>
          </a:prstGeom>
        </p:spPr>
      </p:pic>
      <p:pic>
        <p:nvPicPr>
          <p:cNvPr id="15" name="object 18">
            <a:extLst>
              <a:ext uri="{FF2B5EF4-FFF2-40B4-BE49-F238E27FC236}">
                <a16:creationId xmlns:a16="http://schemas.microsoft.com/office/drawing/2014/main" id="{D7E25AF6-C90D-FE3E-EAF8-CAFBB7818C5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49235" y="2053481"/>
            <a:ext cx="1791197" cy="1681130"/>
          </a:xfrm>
          <a:prstGeom prst="rect">
            <a:avLst/>
          </a:prstGeom>
        </p:spPr>
      </p:pic>
      <p:pic>
        <p:nvPicPr>
          <p:cNvPr id="17" name="object 21">
            <a:extLst>
              <a:ext uri="{FF2B5EF4-FFF2-40B4-BE49-F238E27FC236}">
                <a16:creationId xmlns:a16="http://schemas.microsoft.com/office/drawing/2014/main" id="{772217E4-CA33-3516-6351-C660BCDD7C8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3031" y="2894046"/>
            <a:ext cx="1050294" cy="11022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A06FB47-A59C-E167-1EFC-40FFB477A86F}"/>
              </a:ext>
            </a:extLst>
          </p:cNvPr>
          <p:cNvSpPr/>
          <p:nvPr/>
        </p:nvSpPr>
        <p:spPr>
          <a:xfrm>
            <a:off x="10419965" y="3800108"/>
            <a:ext cx="485775" cy="18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44531A75-B49D-0423-33F5-93A6855D85F3}"/>
              </a:ext>
            </a:extLst>
          </p:cNvPr>
          <p:cNvSpPr txBox="1"/>
          <p:nvPr/>
        </p:nvSpPr>
        <p:spPr>
          <a:xfrm>
            <a:off x="745377" y="1420271"/>
            <a:ext cx="36970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Classement par KPI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81FCB71-4D71-9AF8-7B62-14B41F39733B}"/>
              </a:ext>
            </a:extLst>
          </p:cNvPr>
          <p:cNvSpPr txBox="1"/>
          <p:nvPr/>
        </p:nvSpPr>
        <p:spPr>
          <a:xfrm>
            <a:off x="6981726" y="1452438"/>
            <a:ext cx="36970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Méthodologie de l’INT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7FF2E24-4664-6CF2-3175-52E0E7D5D05D}"/>
              </a:ext>
            </a:extLst>
          </p:cNvPr>
          <p:cNvCxnSpPr/>
          <p:nvPr/>
        </p:nvCxnSpPr>
        <p:spPr>
          <a:xfrm>
            <a:off x="5841873" y="1480810"/>
            <a:ext cx="73735" cy="513459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orange, texte, Police, Graphique&#10;&#10;Le contenu généré par l’IA peut être incorrect.">
            <a:extLst>
              <a:ext uri="{FF2B5EF4-FFF2-40B4-BE49-F238E27FC236}">
                <a16:creationId xmlns:a16="http://schemas.microsoft.com/office/drawing/2014/main" id="{D9057F91-1A43-6619-69DC-9DEC73A95A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3596" y="2591628"/>
            <a:ext cx="662474" cy="659435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762DB78-2938-51E8-B202-EC35B2F29F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370" y="3734611"/>
            <a:ext cx="532792" cy="311669"/>
          </a:xfrm>
          <a:prstGeom prst="rect">
            <a:avLst/>
          </a:prstGeom>
        </p:spPr>
      </p:pic>
      <p:pic>
        <p:nvPicPr>
          <p:cNvPr id="26" name="object 21">
            <a:extLst>
              <a:ext uri="{FF2B5EF4-FFF2-40B4-BE49-F238E27FC236}">
                <a16:creationId xmlns:a16="http://schemas.microsoft.com/office/drawing/2014/main" id="{F8947FB0-E3B2-91FB-5D15-BE5FF34D469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33377" y="3081924"/>
            <a:ext cx="1050294" cy="1102285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DD1CC4EA-713C-7425-3D35-302D936EBC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4" y="3261748"/>
            <a:ext cx="634760" cy="371318"/>
          </a:xfrm>
          <a:prstGeom prst="rect">
            <a:avLst/>
          </a:prstGeom>
        </p:spPr>
      </p:pic>
      <p:pic>
        <p:nvPicPr>
          <p:cNvPr id="28" name="Image 27" descr="Une image contenant orange, texte, Police, Graphique&#10;&#10;Le contenu généré par l’IA peut être incorrect.">
            <a:extLst>
              <a:ext uri="{FF2B5EF4-FFF2-40B4-BE49-F238E27FC236}">
                <a16:creationId xmlns:a16="http://schemas.microsoft.com/office/drawing/2014/main" id="{1BCDFEA4-33FE-7C29-FE60-6723307DE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6651" y="2623153"/>
            <a:ext cx="698642" cy="695437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88A1646B-85CC-98DC-0CCB-BD0E086F76D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56" y="3554671"/>
            <a:ext cx="661112" cy="261166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41308562-BD1F-33CE-C151-63FCE8FBE2A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91" y="3359749"/>
            <a:ext cx="661112" cy="2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0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4AFD1-99CE-A9C5-F6B0-63FBFD1F2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49CFB1C5-E4BA-1AAB-22F2-83C29C9C5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A45428E9-002A-E557-899C-10E35AABC2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4700B5-116B-D4C4-E4F0-35A0E84AE57F}"/>
              </a:ext>
            </a:extLst>
          </p:cNvPr>
          <p:cNvSpPr txBox="1"/>
          <p:nvPr/>
        </p:nvSpPr>
        <p:spPr>
          <a:xfrm>
            <a:off x="839755" y="391406"/>
            <a:ext cx="10258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sz="2800" dirty="0"/>
              <a:t>Benchmarking: Classement par indicateur de performance </a:t>
            </a:r>
          </a:p>
        </p:txBody>
      </p:sp>
      <p:pic>
        <p:nvPicPr>
          <p:cNvPr id="4" name="Image 3" descr="Une image contenant texte, capture d’écran, nombre, Parallèle&#10;&#10;Le contenu généré par l’IA peut être incorrect.">
            <a:extLst>
              <a:ext uri="{FF2B5EF4-FFF2-40B4-BE49-F238E27FC236}">
                <a16:creationId xmlns:a16="http://schemas.microsoft.com/office/drawing/2014/main" id="{E12D4296-10DE-8D73-908B-4E5241EB5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949" y="1110701"/>
            <a:ext cx="8996452" cy="564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945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1006</Words>
  <Application>Microsoft Office PowerPoint</Application>
  <PresentationFormat>Grand écran</PresentationFormat>
  <Paragraphs>160</Paragraphs>
  <Slides>23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Aptos ExtraBold</vt:lpstr>
      <vt:lpstr>Arial</vt:lpstr>
      <vt:lpstr>Cambria</vt:lpstr>
      <vt:lpstr>Nunito Light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User2</dc:creator>
  <cp:lastModifiedBy>User2</cp:lastModifiedBy>
  <cp:revision>291</cp:revision>
  <dcterms:created xsi:type="dcterms:W3CDTF">2026-01-06T07:46:56Z</dcterms:created>
  <dcterms:modified xsi:type="dcterms:W3CDTF">2026-02-24T09:50:27Z</dcterms:modified>
</cp:coreProperties>
</file>