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84" r:id="rId6"/>
    <p:sldId id="260" r:id="rId7"/>
    <p:sldId id="261" r:id="rId8"/>
    <p:sldId id="295" r:id="rId9"/>
    <p:sldId id="262" r:id="rId10"/>
    <p:sldId id="263" r:id="rId11"/>
    <p:sldId id="264" r:id="rId12"/>
    <p:sldId id="266" r:id="rId13"/>
    <p:sldId id="267" r:id="rId14"/>
    <p:sldId id="290" r:id="rId15"/>
    <p:sldId id="297" r:id="rId16"/>
    <p:sldId id="298" r:id="rId17"/>
    <p:sldId id="272" r:id="rId18"/>
    <p:sldId id="282" r:id="rId19"/>
    <p:sldId id="283" r:id="rId20"/>
    <p:sldId id="268" r:id="rId21"/>
    <p:sldId id="288" r:id="rId22"/>
    <p:sldId id="286" r:id="rId23"/>
    <p:sldId id="287" r:id="rId24"/>
    <p:sldId id="289" r:id="rId25"/>
    <p:sldId id="285" r:id="rId26"/>
    <p:sldId id="269" r:id="rId27"/>
  </p:sldIdLst>
  <p:sldSz cx="12192000" cy="7385050"/>
  <p:notesSz cx="12192000" cy="738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03" d="100"/>
          <a:sy n="103" d="100"/>
        </p:scale>
        <p:origin x="876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Monastir\SCR%20T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Monastir\SCR%20T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Monastir\SCR%20T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Monastir\SCR%20T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Monastir\SCR%20T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lCotec%20Project\initial%20data\DT\Benchmark\Kairouan\Rapport_d&#233;taill&#233;_Kairoua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Rx level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2G'!$C$8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2G'!$C$9</c:f>
              <c:numCache>
                <c:formatCode>General</c:formatCode>
                <c:ptCount val="1"/>
                <c:pt idx="0">
                  <c:v>-51.38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9-4C14-8E12-E37FBEA050E2}"/>
            </c:ext>
          </c:extLst>
        </c:ser>
        <c:ser>
          <c:idx val="1"/>
          <c:order val="1"/>
          <c:tx>
            <c:strRef>
              <c:f>'Couverture 2G'!$D$8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2G'!$D$9</c:f>
              <c:numCache>
                <c:formatCode>General</c:formatCode>
                <c:ptCount val="1"/>
                <c:pt idx="0">
                  <c:v>-47.93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9-4C14-8E12-E37FBEA050E2}"/>
            </c:ext>
          </c:extLst>
        </c:ser>
        <c:ser>
          <c:idx val="2"/>
          <c:order val="2"/>
          <c:tx>
            <c:strRef>
              <c:f>'Couverture 2G'!$E$8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2G'!$E$9</c:f>
              <c:numCache>
                <c:formatCode>General</c:formatCode>
                <c:ptCount val="1"/>
                <c:pt idx="0">
                  <c:v>-72.2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79-4C14-8E12-E37FBEA050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93681096"/>
        <c:axId val="293686976"/>
      </c:barChart>
      <c:catAx>
        <c:axId val="293681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686976"/>
        <c:crosses val="autoZero"/>
        <c:auto val="1"/>
        <c:lblAlgn val="ctr"/>
        <c:lblOffset val="100"/>
        <c:noMultiLvlLbl val="0"/>
      </c:catAx>
      <c:valAx>
        <c:axId val="293686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81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chemeClr val="tx1"/>
                </a:solidFill>
              </a:rPr>
              <a:t>Débit MAX 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 4G'!$G$62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4G'!$G$63</c:f>
              <c:numCache>
                <c:formatCode>General</c:formatCode>
                <c:ptCount val="1"/>
                <c:pt idx="0">
                  <c:v>257.81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06F-4C08-8554-717575F4C780}"/>
            </c:ext>
          </c:extLst>
        </c:ser>
        <c:ser>
          <c:idx val="1"/>
          <c:order val="1"/>
          <c:tx>
            <c:strRef>
              <c:f>'HTTP 4G'!$H$62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4G'!$H$63</c:f>
              <c:numCache>
                <c:formatCode>General</c:formatCode>
                <c:ptCount val="1"/>
                <c:pt idx="0">
                  <c:v>262.99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06F-4C08-8554-717575F4C780}"/>
            </c:ext>
          </c:extLst>
        </c:ser>
        <c:ser>
          <c:idx val="2"/>
          <c:order val="2"/>
          <c:tx>
            <c:strRef>
              <c:f>'HTTP 4G'!$I$62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4G'!$I$63</c:f>
              <c:numCache>
                <c:formatCode>General</c:formatCode>
                <c:ptCount val="1"/>
                <c:pt idx="0">
                  <c:v>314.44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06F-4C08-8554-717575F4C7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9981784"/>
        <c:axId val="289986488"/>
      </c:barChart>
      <c:catAx>
        <c:axId val="289981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9986488"/>
        <c:crosses val="autoZero"/>
        <c:auto val="1"/>
        <c:lblAlgn val="ctr"/>
        <c:lblOffset val="100"/>
        <c:noMultiLvlLbl val="0"/>
      </c:catAx>
      <c:valAx>
        <c:axId val="28998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981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Débit Moyen DL 5G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'5G'!$J$100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'5G'!$J$101</c:f>
              <c:numCache>
                <c:formatCode>0.0#</c:formatCode>
                <c:ptCount val="1"/>
                <c:pt idx="0">
                  <c:v>71.73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C-4B3A-8017-14D8093E1C72}"/>
            </c:ext>
          </c:extLst>
        </c:ser>
        <c:ser>
          <c:idx val="1"/>
          <c:order val="1"/>
          <c:tx>
            <c:strRef>
              <c:f>'5G'!$K$100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A5C-4B3A-8017-14D8093E1C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'5G'!$K$101</c:f>
              <c:numCache>
                <c:formatCode>0.0#</c:formatCode>
                <c:ptCount val="1"/>
                <c:pt idx="0">
                  <c:v>46.61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5C-4B3A-8017-14D8093E1C72}"/>
            </c:ext>
          </c:extLst>
        </c:ser>
        <c:ser>
          <c:idx val="2"/>
          <c:order val="2"/>
          <c:tx>
            <c:strRef>
              <c:f>'5G'!$L$100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5C-4B3A-8017-14D8093E1C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'5G'!$L$101</c:f>
              <c:numCache>
                <c:formatCode>0.0#</c:formatCode>
                <c:ptCount val="1"/>
                <c:pt idx="0">
                  <c:v>34.450000000000003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5C-4B3A-8017-14D8093E1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9881535"/>
        <c:axId val="939882015"/>
      </c:barChart>
      <c:catAx>
        <c:axId val="939881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9882015"/>
        <c:crosses val="autoZero"/>
        <c:auto val="1"/>
        <c:lblAlgn val="ctr"/>
        <c:lblOffset val="100"/>
        <c:noMultiLvlLbl val="0"/>
      </c:catAx>
      <c:valAx>
        <c:axId val="93988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988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Débit Max DL 5G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'5G'!$J$100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'5G'!$J$102</c:f>
              <c:numCache>
                <c:formatCode>0.0#</c:formatCode>
                <c:ptCount val="1"/>
                <c:pt idx="0">
                  <c:v>436.54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E-4B37-8B3A-B15E1B80F60E}"/>
            </c:ext>
          </c:extLst>
        </c:ser>
        <c:ser>
          <c:idx val="1"/>
          <c:order val="1"/>
          <c:tx>
            <c:strRef>
              <c:f>'5G'!$K$100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'5G'!$K$102</c:f>
              <c:numCache>
                <c:formatCode>0.0#</c:formatCode>
                <c:ptCount val="1"/>
                <c:pt idx="0">
                  <c:v>340.49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E-4B37-8B3A-B15E1B80F60E}"/>
            </c:ext>
          </c:extLst>
        </c:ser>
        <c:ser>
          <c:idx val="2"/>
          <c:order val="2"/>
          <c:tx>
            <c:strRef>
              <c:f>'5G'!$L$100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'5G'!$L$102</c:f>
              <c:numCache>
                <c:formatCode>0.0#</c:formatCode>
                <c:ptCount val="1"/>
                <c:pt idx="0">
                  <c:v>376.65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0E-4B37-8B3A-B15E1B80F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9881535"/>
        <c:axId val="939882015"/>
      </c:barChart>
      <c:catAx>
        <c:axId val="939881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9882015"/>
        <c:crosses val="autoZero"/>
        <c:auto val="1"/>
        <c:lblAlgn val="ctr"/>
        <c:lblOffset val="100"/>
        <c:noMultiLvlLbl val="0"/>
      </c:catAx>
      <c:valAx>
        <c:axId val="93988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988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Call Setup Time [s]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Feuil1!$J$31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Feuil1!$J$34</c:f>
              <c:numCache>
                <c:formatCode>#\ ##0.0</c:formatCode>
                <c:ptCount val="1"/>
                <c:pt idx="0">
                  <c:v>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C-4426-990A-8A83143AC512}"/>
            </c:ext>
          </c:extLst>
        </c:ser>
        <c:ser>
          <c:idx val="1"/>
          <c:order val="1"/>
          <c:tx>
            <c:strRef>
              <c:f>Feuil1!$K$31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Feuil1!$K$34</c:f>
              <c:numCache>
                <c:formatCode>#,##0.00</c:formatCode>
                <c:ptCount val="1"/>
                <c:pt idx="0">
                  <c:v>3.46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9C-4426-990A-8A83143AC512}"/>
            </c:ext>
          </c:extLst>
        </c:ser>
        <c:ser>
          <c:idx val="2"/>
          <c:order val="2"/>
          <c:tx>
            <c:strRef>
              <c:f>Feuil1!$L$31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Feuil1!$L$34</c:f>
              <c:numCache>
                <c:formatCode>#,##0.00</c:formatCode>
                <c:ptCount val="1"/>
                <c:pt idx="0">
                  <c:v>2.93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9C-4426-990A-8A83143AC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4832080"/>
        <c:axId val="1444830640"/>
      </c:barChart>
      <c:catAx>
        <c:axId val="144483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4830640"/>
        <c:crosses val="autoZero"/>
        <c:auto val="1"/>
        <c:lblAlgn val="ctr"/>
        <c:lblOffset val="100"/>
        <c:noMultiLvlLbl val="0"/>
      </c:catAx>
      <c:valAx>
        <c:axId val="144483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483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 - MOS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'!$B$124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'!$B$125</c:f>
              <c:numCache>
                <c:formatCode>General</c:formatCode>
                <c:ptCount val="1"/>
                <c:pt idx="0">
                  <c:v>3.79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C-4A0E-9843-0AE2AC2DFDD2}"/>
            </c:ext>
          </c:extLst>
        </c:ser>
        <c:ser>
          <c:idx val="1"/>
          <c:order val="1"/>
          <c:tx>
            <c:strRef>
              <c:f>'CS_2G_3G '!$C$124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'!$C$125</c:f>
              <c:numCache>
                <c:formatCode>General</c:formatCode>
                <c:ptCount val="1"/>
                <c:pt idx="0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1C-4A0E-9843-0AE2AC2DFDD2}"/>
            </c:ext>
          </c:extLst>
        </c:ser>
        <c:ser>
          <c:idx val="2"/>
          <c:order val="2"/>
          <c:tx>
            <c:strRef>
              <c:f>'CS_2G_3G '!$D$124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'!$D$125</c:f>
              <c:numCache>
                <c:formatCode>General</c:formatCode>
                <c:ptCount val="1"/>
                <c:pt idx="0">
                  <c:v>4.13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1C-4A0E-9843-0AE2AC2DFD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8"/>
        <c:axId val="284904568"/>
        <c:axId val="284900648"/>
      </c:barChart>
      <c:catAx>
        <c:axId val="28490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0648"/>
        <c:crosses val="autoZero"/>
        <c:auto val="1"/>
        <c:lblAlgn val="ctr"/>
        <c:lblOffset val="100"/>
        <c:noMultiLvlLbl val="0"/>
      </c:catAx>
      <c:valAx>
        <c:axId val="28490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MT - MOS Average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'!$B$126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'!$B$127</c:f>
              <c:numCache>
                <c:formatCode>0.00</c:formatCode>
                <c:ptCount val="1"/>
                <c:pt idx="0">
                  <c:v>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42-445A-8D30-6830291A0106}"/>
            </c:ext>
          </c:extLst>
        </c:ser>
        <c:ser>
          <c:idx val="1"/>
          <c:order val="1"/>
          <c:tx>
            <c:strRef>
              <c:f>'CS_2G_3G '!$C$126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'!$C$127</c:f>
              <c:numCache>
                <c:formatCode>0.00</c:formatCode>
                <c:ptCount val="1"/>
                <c:pt idx="0">
                  <c:v>4.1210000000000004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42-445A-8D30-6830291A0106}"/>
            </c:ext>
          </c:extLst>
        </c:ser>
        <c:ser>
          <c:idx val="2"/>
          <c:order val="2"/>
          <c:tx>
            <c:strRef>
              <c:f>'CS_2G_3G '!$D$126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'!$D$127</c:f>
              <c:numCache>
                <c:formatCode>0.00</c:formatCode>
                <c:ptCount val="1"/>
                <c:pt idx="0">
                  <c:v>4.125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42-445A-8D30-6830291A01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0"/>
        <c:axId val="284897512"/>
        <c:axId val="284899472"/>
      </c:barChart>
      <c:catAx>
        <c:axId val="28489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9472"/>
        <c:crosses val="autoZero"/>
        <c:auto val="1"/>
        <c:lblAlgn val="ctr"/>
        <c:lblOffset val="100"/>
        <c:noMultiLvlLbl val="0"/>
      </c:catAx>
      <c:valAx>
        <c:axId val="28489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RSCP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3G'!$C$15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75-412B-B056-5953383542D6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75-412B-B056-5953383542D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75-412B-B056-5953383542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3G'!$C$16</c:f>
              <c:numCache>
                <c:formatCode>General</c:formatCode>
                <c:ptCount val="1"/>
                <c:pt idx="0">
                  <c:v>-57.85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75-412B-B056-5953383542D6}"/>
            </c:ext>
          </c:extLst>
        </c:ser>
        <c:ser>
          <c:idx val="1"/>
          <c:order val="1"/>
          <c:tx>
            <c:strRef>
              <c:f>'Couverture 3G'!$D$15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E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3G'!$D$16</c:f>
              <c:numCache>
                <c:formatCode>General</c:formatCode>
                <c:ptCount val="1"/>
                <c:pt idx="0">
                  <c:v>-55.45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475-412B-B056-5953383542D6}"/>
            </c:ext>
          </c:extLst>
        </c:ser>
        <c:ser>
          <c:idx val="2"/>
          <c:order val="2"/>
          <c:tx>
            <c:strRef>
              <c:f>'Couverture 3G'!$E$15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3G'!$E$16</c:f>
              <c:numCache>
                <c:formatCode>General</c:formatCode>
                <c:ptCount val="1"/>
                <c:pt idx="0">
                  <c:v>-61.99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75-412B-B056-5953383542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293693640"/>
        <c:axId val="293691680"/>
      </c:barChart>
      <c:catAx>
        <c:axId val="293693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691680"/>
        <c:crosses val="autoZero"/>
        <c:auto val="1"/>
        <c:lblAlgn val="ctr"/>
        <c:lblOffset val="100"/>
        <c:noMultiLvlLbl val="0"/>
      </c:catAx>
      <c:valAx>
        <c:axId val="29369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93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RSRP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4G'!$C$6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4G'!$C$7</c:f>
              <c:numCache>
                <c:formatCode>General</c:formatCode>
                <c:ptCount val="1"/>
                <c:pt idx="0">
                  <c:v>-70.290000000000006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4-4079-AE11-F9C15587A6B9}"/>
            </c:ext>
          </c:extLst>
        </c:ser>
        <c:ser>
          <c:idx val="1"/>
          <c:order val="1"/>
          <c:tx>
            <c:strRef>
              <c:f>'Couverture 4G'!$D$6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4G'!$D$7</c:f>
              <c:numCache>
                <c:formatCode>General</c:formatCode>
                <c:ptCount val="1"/>
                <c:pt idx="0">
                  <c:v>-72.25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4-4079-AE11-F9C15587A6B9}"/>
            </c:ext>
          </c:extLst>
        </c:ser>
        <c:ser>
          <c:idx val="2"/>
          <c:order val="2"/>
          <c:tx>
            <c:strRef>
              <c:f>'Couverture 4G'!$E$6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4G'!$E$7</c:f>
              <c:numCache>
                <c:formatCode>General</c:formatCode>
                <c:ptCount val="1"/>
                <c:pt idx="0">
                  <c:v>-72.27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54-4079-AE11-F9C15587A6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293692856"/>
        <c:axId val="295085056"/>
      </c:barChart>
      <c:catAx>
        <c:axId val="293692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085056"/>
        <c:crosses val="autoZero"/>
        <c:auto val="1"/>
        <c:lblAlgn val="ctr"/>
        <c:lblOffset val="100"/>
        <c:noMultiLvlLbl val="0"/>
      </c:catAx>
      <c:valAx>
        <c:axId val="295085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9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Call Setup Success Ratio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Feuil1!$J$31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Feuil1!$H$35</c:f>
              <c:strCache>
                <c:ptCount val="1"/>
                <c:pt idx="0">
                  <c:v>Call Setup Success Ratio</c:v>
                </c:pt>
              </c:strCache>
            </c:strRef>
          </c:cat>
          <c:val>
            <c:numRef>
              <c:f>Feuil1!$J$35</c:f>
              <c:numCache>
                <c:formatCode>0.0%</c:formatCode>
                <c:ptCount val="1"/>
                <c:pt idx="0">
                  <c:v>0.99371069182389937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5-4163-8B7D-20799DBD6CD1}"/>
            </c:ext>
          </c:extLst>
        </c:ser>
        <c:ser>
          <c:idx val="1"/>
          <c:order val="1"/>
          <c:tx>
            <c:strRef>
              <c:f>Feuil1!$K$31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Feuil1!$H$35</c:f>
              <c:strCache>
                <c:ptCount val="1"/>
                <c:pt idx="0">
                  <c:v>Call Setup Success Ratio</c:v>
                </c:pt>
              </c:strCache>
            </c:strRef>
          </c:cat>
          <c:val>
            <c:numRef>
              <c:f>Feuil1!$K$35</c:f>
              <c:numCache>
                <c:formatCode>0.00%</c:formatCode>
                <c:ptCount val="1"/>
                <c:pt idx="0">
                  <c:v>0.99598393574297184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5-4163-8B7D-20799DBD6CD1}"/>
            </c:ext>
          </c:extLst>
        </c:ser>
        <c:ser>
          <c:idx val="2"/>
          <c:order val="2"/>
          <c:tx>
            <c:strRef>
              <c:f>Feuil1!$L$31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Feuil1!$H$35</c:f>
              <c:strCache>
                <c:ptCount val="1"/>
                <c:pt idx="0">
                  <c:v>Call Setup Success Ratio</c:v>
                </c:pt>
              </c:strCache>
            </c:strRef>
          </c:cat>
          <c:val>
            <c:numRef>
              <c:f>Feuil1!$L$35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95-4163-8B7D-20799DBD6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4750960"/>
        <c:axId val="1444767760"/>
      </c:barChart>
      <c:catAx>
        <c:axId val="1444750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4767760"/>
        <c:crosses val="autoZero"/>
        <c:auto val="1"/>
        <c:lblAlgn val="ctr"/>
        <c:lblOffset val="100"/>
        <c:noMultiLvlLbl val="0"/>
      </c:catAx>
      <c:valAx>
        <c:axId val="144476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475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Call Setup Time [s]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Feuil1!$J$31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Feuil1!$J$34</c:f>
              <c:numCache>
                <c:formatCode>#\ ##0.0</c:formatCode>
                <c:ptCount val="1"/>
                <c:pt idx="0">
                  <c:v>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E-4863-80E3-A1BE6CB4DF99}"/>
            </c:ext>
          </c:extLst>
        </c:ser>
        <c:ser>
          <c:idx val="1"/>
          <c:order val="1"/>
          <c:tx>
            <c:strRef>
              <c:f>Feuil1!$K$31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Feuil1!$K$34</c:f>
              <c:numCache>
                <c:formatCode>#,##0.00</c:formatCode>
                <c:ptCount val="1"/>
                <c:pt idx="0">
                  <c:v>3.46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E-4863-80E3-A1BE6CB4DF99}"/>
            </c:ext>
          </c:extLst>
        </c:ser>
        <c:ser>
          <c:idx val="2"/>
          <c:order val="2"/>
          <c:tx>
            <c:strRef>
              <c:f>Feuil1!$L$31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Feuil1!$H$34</c:f>
              <c:strCache>
                <c:ptCount val="1"/>
                <c:pt idx="0">
                  <c:v>Call Setup Time [s]</c:v>
                </c:pt>
              </c:strCache>
            </c:strRef>
          </c:cat>
          <c:val>
            <c:numRef>
              <c:f>Feuil1!$L$34</c:f>
              <c:numCache>
                <c:formatCode>#,##0.00</c:formatCode>
                <c:ptCount val="1"/>
                <c:pt idx="0">
                  <c:v>2.93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E-4863-80E3-A1BE6CB4D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4832080"/>
        <c:axId val="1444830640"/>
      </c:barChart>
      <c:catAx>
        <c:axId val="144483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4830640"/>
        <c:crosses val="autoZero"/>
        <c:auto val="1"/>
        <c:lblAlgn val="ctr"/>
        <c:lblOffset val="100"/>
        <c:noMultiLvlLbl val="0"/>
      </c:catAx>
      <c:valAx>
        <c:axId val="144483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483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Call Drop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Feuil1!$J$31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Feuil1!$H$32</c:f>
              <c:strCache>
                <c:ptCount val="1"/>
                <c:pt idx="0">
                  <c:v>Call Drop Ratio</c:v>
                </c:pt>
              </c:strCache>
            </c:strRef>
          </c:cat>
          <c:val>
            <c:numRef>
              <c:f>Feuil1!$J$32</c:f>
              <c:numCache>
                <c:formatCode>0.00%</c:formatCode>
                <c:ptCount val="1"/>
                <c:pt idx="0">
                  <c:v>9.4936708860759497E-3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5-4531-9B5D-D5C259F9D959}"/>
            </c:ext>
          </c:extLst>
        </c:ser>
        <c:ser>
          <c:idx val="1"/>
          <c:order val="1"/>
          <c:tx>
            <c:strRef>
              <c:f>Feuil1!$K$31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Feuil1!$H$32</c:f>
              <c:strCache>
                <c:ptCount val="1"/>
                <c:pt idx="0">
                  <c:v>Call Drop Ratio</c:v>
                </c:pt>
              </c:strCache>
            </c:strRef>
          </c:cat>
          <c:val>
            <c:numRef>
              <c:f>Feuil1!$K$32</c:f>
              <c:numCache>
                <c:formatCode>0.00%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65-4531-9B5D-D5C259F9D959}"/>
            </c:ext>
          </c:extLst>
        </c:ser>
        <c:ser>
          <c:idx val="2"/>
          <c:order val="2"/>
          <c:tx>
            <c:strRef>
              <c:f>Feuil1!$L$31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Feuil1!$H$32</c:f>
              <c:strCache>
                <c:ptCount val="1"/>
                <c:pt idx="0">
                  <c:v>Call Drop Ratio</c:v>
                </c:pt>
              </c:strCache>
            </c:strRef>
          </c:cat>
          <c:val>
            <c:numRef>
              <c:f>Feuil1!$L$32</c:f>
              <c:numCache>
                <c:formatCode>0.00%</c:formatCode>
                <c:ptCount val="1"/>
                <c:pt idx="0">
                  <c:v>7.7220077220077222E-3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65-4531-9B5D-D5C259F9D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2511872"/>
        <c:axId val="2042516672"/>
      </c:barChart>
      <c:catAx>
        <c:axId val="2042511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2516672"/>
        <c:crosses val="autoZero"/>
        <c:auto val="1"/>
        <c:lblAlgn val="ctr"/>
        <c:lblOffset val="100"/>
        <c:noMultiLvlLbl val="0"/>
      </c:catAx>
      <c:valAx>
        <c:axId val="204251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251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MOS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Feuil1!$J$31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EF-4DA4-A0C9-4682F7883F1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EF-4DA4-A0C9-4682F7883F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Feuil1!$H$33</c:f>
              <c:strCache>
                <c:ptCount val="1"/>
                <c:pt idx="0">
                  <c:v>MOS</c:v>
                </c:pt>
              </c:strCache>
            </c:strRef>
          </c:cat>
          <c:val>
            <c:numRef>
              <c:f>Feuil1!$J$33</c:f>
              <c:numCache>
                <c:formatCode>General</c:formatCode>
                <c:ptCount val="1"/>
                <c:pt idx="0">
                  <c:v>3.79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EF-4DA4-A0C9-4682F7883F11}"/>
            </c:ext>
          </c:extLst>
        </c:ser>
        <c:ser>
          <c:idx val="1"/>
          <c:order val="1"/>
          <c:tx>
            <c:strRef>
              <c:f>Feuil1!$K$31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Feuil1!$H$33</c:f>
              <c:strCache>
                <c:ptCount val="1"/>
                <c:pt idx="0">
                  <c:v>MOS</c:v>
                </c:pt>
              </c:strCache>
            </c:strRef>
          </c:cat>
          <c:val>
            <c:numRef>
              <c:f>Feuil1!$K$33</c:f>
              <c:numCache>
                <c:formatCode>General</c:formatCode>
                <c:ptCount val="1"/>
                <c:pt idx="0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EF-4DA4-A0C9-4682F7883F11}"/>
            </c:ext>
          </c:extLst>
        </c:ser>
        <c:ser>
          <c:idx val="2"/>
          <c:order val="2"/>
          <c:tx>
            <c:strRef>
              <c:f>Feuil1!$L$31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Feuil1!$H$33</c:f>
              <c:strCache>
                <c:ptCount val="1"/>
                <c:pt idx="0">
                  <c:v>MOS</c:v>
                </c:pt>
              </c:strCache>
            </c:strRef>
          </c:cat>
          <c:val>
            <c:numRef>
              <c:f>Feuil1!$L$33</c:f>
              <c:numCache>
                <c:formatCode>General</c:formatCode>
                <c:ptCount val="1"/>
                <c:pt idx="0">
                  <c:v>4.13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EF-4DA4-A0C9-4682F7883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2553152"/>
        <c:axId val="2042548832"/>
      </c:barChart>
      <c:catAx>
        <c:axId val="2042553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2548832"/>
        <c:crosses val="autoZero"/>
        <c:auto val="1"/>
        <c:lblAlgn val="ctr"/>
        <c:lblOffset val="100"/>
        <c:noMultiLvlLbl val="0"/>
      </c:catAx>
      <c:valAx>
        <c:axId val="204254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255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HTTP</a:t>
            </a:r>
            <a:r>
              <a:rPr lang="fr-FR" baseline="0"/>
              <a:t> Events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'Accessibilité 3G_4G '!$C$59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'Accessibilité 3G_4G '!$B$60</c:f>
              <c:strCache>
                <c:ptCount val="1"/>
                <c:pt idx="0">
                  <c:v>HTTP SUCCESS</c:v>
                </c:pt>
              </c:strCache>
              <c:extLst/>
            </c:strRef>
          </c:cat>
          <c:val>
            <c:numRef>
              <c:f>'Accessibilité 3G_4G '!$C$60</c:f>
              <c:numCache>
                <c:formatCode>0.00%</c:formatCode>
                <c:ptCount val="1"/>
                <c:pt idx="0">
                  <c:v>0.99636363636363634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C83-44CF-818E-C698C45EB5B9}"/>
            </c:ext>
          </c:extLst>
        </c:ser>
        <c:ser>
          <c:idx val="1"/>
          <c:order val="1"/>
          <c:tx>
            <c:strRef>
              <c:f>'Accessibilité 3G_4G '!$D$59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'Accessibilité 3G_4G '!$B$60</c:f>
              <c:strCache>
                <c:ptCount val="1"/>
                <c:pt idx="0">
                  <c:v>HTTP SUCCESS</c:v>
                </c:pt>
              </c:strCache>
              <c:extLst/>
            </c:strRef>
          </c:cat>
          <c:val>
            <c:numRef>
              <c:f>'Accessibilité 3G_4G '!$D$60</c:f>
              <c:numCache>
                <c:formatCode>0.00%</c:formatCode>
                <c:ptCount val="1"/>
                <c:pt idx="0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C83-44CF-818E-C698C45EB5B9}"/>
            </c:ext>
          </c:extLst>
        </c:ser>
        <c:ser>
          <c:idx val="2"/>
          <c:order val="2"/>
          <c:tx>
            <c:strRef>
              <c:f>'Accessibilité 3G_4G '!$E$59</c:f>
              <c:strCache>
                <c:ptCount val="1"/>
                <c:pt idx="0">
                  <c:v>OR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'Accessibilité 3G_4G '!$B$60</c:f>
              <c:strCache>
                <c:ptCount val="1"/>
                <c:pt idx="0">
                  <c:v>HTTP SUCCESS</c:v>
                </c:pt>
              </c:strCache>
              <c:extLst/>
            </c:strRef>
          </c:cat>
          <c:val>
            <c:numRef>
              <c:f>'Accessibilité 3G_4G '!$E$60</c:f>
              <c:numCache>
                <c:formatCode>0.00%</c:formatCode>
                <c:ptCount val="1"/>
                <c:pt idx="0">
                  <c:v>0.99645390070921991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C83-44CF-818E-C698C45EB5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1585000"/>
        <c:axId val="291585392"/>
      </c:barChart>
      <c:catAx>
        <c:axId val="291585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1585392"/>
        <c:crosses val="autoZero"/>
        <c:auto val="1"/>
        <c:lblAlgn val="ctr"/>
        <c:lblOffset val="100"/>
        <c:noMultiLvlLbl val="0"/>
      </c:catAx>
      <c:valAx>
        <c:axId val="29158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1585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Débit moyen 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 4G'!$B$62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4G'!$B$63</c:f>
              <c:numCache>
                <c:formatCode>General</c:formatCode>
                <c:ptCount val="1"/>
                <c:pt idx="0">
                  <c:v>71.739999999999995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2E4-45D3-88CE-5812E69CF1FE}"/>
            </c:ext>
          </c:extLst>
        </c:ser>
        <c:ser>
          <c:idx val="1"/>
          <c:order val="1"/>
          <c:tx>
            <c:strRef>
              <c:f>'HTTP 4G'!$C$62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4G'!$C$63</c:f>
              <c:numCache>
                <c:formatCode>General</c:formatCode>
                <c:ptCount val="1"/>
                <c:pt idx="0">
                  <c:v>46.62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2E4-45D3-88CE-5812E69CF1FE}"/>
            </c:ext>
          </c:extLst>
        </c:ser>
        <c:ser>
          <c:idx val="2"/>
          <c:order val="2"/>
          <c:tx>
            <c:strRef>
              <c:f>'HTTP 4G'!$D$62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4G'!$D$63</c:f>
              <c:numCache>
                <c:formatCode>General</c:formatCode>
                <c:ptCount val="1"/>
                <c:pt idx="0">
                  <c:v>34.450000000000003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2E4-45D3-88CE-5812E69CF1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89300568"/>
        <c:axId val="289302136"/>
      </c:barChart>
      <c:catAx>
        <c:axId val="289300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9302136"/>
        <c:crosses val="autoZero"/>
        <c:auto val="1"/>
        <c:lblAlgn val="ctr"/>
        <c:lblOffset val="100"/>
        <c:noMultiLvlLbl val="0"/>
      </c:catAx>
      <c:valAx>
        <c:axId val="28930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30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6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6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82B4-FED8-4F42-935C-17DDBBCC3C1E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923925"/>
            <a:ext cx="4114800" cy="249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554413"/>
            <a:ext cx="9753600" cy="2908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15163"/>
            <a:ext cx="5283200" cy="36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7015163"/>
            <a:ext cx="5283200" cy="36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337A-2BE0-427F-B495-21BD5AB68C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34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971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95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11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6C55-D219-98D6-4EDB-655CB596D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E7790-19D3-3CBA-2E06-279965C17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A5929-2502-DF50-DC30-F2A116C95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4F22F-EC13-1995-D847-288850D98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032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760BC-B36B-0701-C137-62ED0028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0F451-4485-4FC7-05E4-624C30327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88F2B-134A-C436-D1CA-4D4696C0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3E40-F3E1-CAAF-9617-3B08AC4E2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47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D46BE-9D2A-AAD3-B9D6-BEA19BF22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AD8C57-0E3A-30B5-6117-CA4C2CD92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4C2F9-E2B3-2251-95CE-996225968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43BB0-F2C8-5943-B99E-90BA28899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14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CA66D-103D-576C-E19F-B60F40F8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6EFFD-D976-7A2E-8587-C79BEEDA5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37379-975C-E455-F9FA-7329005DF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B5CDA-7564-D0BC-5F63-887B05163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411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07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4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73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06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91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2BCB4-55AF-EFA0-FC7D-584897BA3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39845-6A01-EBA5-9B35-78329C78E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7A147-08A1-5866-8C1F-FCA613F8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77A9B-BC52-CC99-E7DC-947899E74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5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6DC-75C9-D099-56AA-0A1D45B2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14AE5-5320-A61D-AA8C-41662A78B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BBC01-9964-9C80-4293-5487D8549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FD93-25FE-F9C5-BB3C-813779569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65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F8FAF-72A2-D8B5-2212-0B29F1C38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41169-60AA-3197-4089-34176C155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44C01-53E1-98C2-B1CC-3642A3737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C2125-BB34-97BA-1B07-DD94DFC0E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36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E337A-2BE0-427F-B495-21BD5AB68CE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31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289365"/>
            <a:ext cx="10363200" cy="155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4135628"/>
            <a:ext cx="8534400" cy="1846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824F-E302-4DF4-AB17-172F3DDFCD7D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52928" cy="737920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7379334"/>
          </a:xfrm>
          <a:custGeom>
            <a:avLst/>
            <a:gdLst/>
            <a:ahLst/>
            <a:cxnLst/>
            <a:rect l="l" t="t" r="r" b="b"/>
            <a:pathLst>
              <a:path w="182880" h="7379334">
                <a:moveTo>
                  <a:pt x="182880" y="0"/>
                </a:moveTo>
                <a:lnTo>
                  <a:pt x="0" y="0"/>
                </a:lnTo>
                <a:lnTo>
                  <a:pt x="0" y="7379208"/>
                </a:lnTo>
                <a:lnTo>
                  <a:pt x="182880" y="7379208"/>
                </a:lnTo>
                <a:lnTo>
                  <a:pt x="18288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1711" y="54863"/>
            <a:ext cx="731520" cy="457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141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22C4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109C-7853-4F8C-84DE-81886E7B5003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141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698561"/>
            <a:ext cx="5303520" cy="4874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698561"/>
            <a:ext cx="5303520" cy="4874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59CDD-EF85-43A3-8FF8-25B39124D0C7}" type="datetime1">
              <a:rPr lang="en-US" smtClean="0"/>
              <a:t>9/1/2025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52928" cy="737920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0"/>
            <a:ext cx="12192000" cy="7379334"/>
          </a:xfrm>
          <a:custGeom>
            <a:avLst/>
            <a:gdLst/>
            <a:ahLst/>
            <a:cxnLst/>
            <a:rect l="l" t="t" r="r" b="b"/>
            <a:pathLst>
              <a:path w="12192000" h="7379334">
                <a:moveTo>
                  <a:pt x="12192000" y="0"/>
                </a:moveTo>
                <a:lnTo>
                  <a:pt x="0" y="0"/>
                </a:lnTo>
                <a:lnTo>
                  <a:pt x="0" y="7379208"/>
                </a:lnTo>
                <a:lnTo>
                  <a:pt x="12192000" y="73792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141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34F5-6D1E-4BFE-A96C-6DCA675589A0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52928" cy="737920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7379334"/>
          </a:xfrm>
          <a:custGeom>
            <a:avLst/>
            <a:gdLst/>
            <a:ahLst/>
            <a:cxnLst/>
            <a:rect l="l" t="t" r="r" b="b"/>
            <a:pathLst>
              <a:path w="182880" h="7379334">
                <a:moveTo>
                  <a:pt x="182880" y="0"/>
                </a:moveTo>
                <a:lnTo>
                  <a:pt x="0" y="0"/>
                </a:lnTo>
                <a:lnTo>
                  <a:pt x="0" y="7379208"/>
                </a:lnTo>
                <a:lnTo>
                  <a:pt x="182880" y="7379208"/>
                </a:lnTo>
                <a:lnTo>
                  <a:pt x="18288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1711" y="54863"/>
            <a:ext cx="731520" cy="457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5750-F8A1-4B41-BF4D-886263547104}" type="datetime1">
              <a:rPr lang="en-US" smtClean="0"/>
              <a:t>9/1/2025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852928" cy="73792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9197" y="338454"/>
            <a:ext cx="167360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141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486" y="1684781"/>
            <a:ext cx="10996295" cy="2141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122C4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868096"/>
            <a:ext cx="3901440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868096"/>
            <a:ext cx="2804160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00F22-A00B-4E3E-8FC5-B358F12D1796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868096"/>
            <a:ext cx="2804160" cy="369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hart" Target="../charts/chart2.xml"/><Relationship Id="rId5" Type="http://schemas.openxmlformats.org/officeDocument/2006/relationships/image" Target="../media/image3.jpg"/><Relationship Id="rId10" Type="http://schemas.openxmlformats.org/officeDocument/2006/relationships/chart" Target="../charts/chart1.xml"/><Relationship Id="rId4" Type="http://schemas.openxmlformats.org/officeDocument/2006/relationships/image" Target="../media/image23.png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7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9.jpg"/><Relationship Id="rId4" Type="http://schemas.openxmlformats.org/officeDocument/2006/relationships/image" Target="../media/image25.png"/><Relationship Id="rId9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28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9.jpg"/><Relationship Id="rId9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32.emf"/><Relationship Id="rId4" Type="http://schemas.openxmlformats.org/officeDocument/2006/relationships/package" Target="../embeddings/Microsoft_Excel_Worksheet1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3.xlsx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jpg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.jpg"/><Relationship Id="rId5" Type="http://schemas.openxmlformats.org/officeDocument/2006/relationships/image" Target="../media/image15.png"/><Relationship Id="rId10" Type="http://schemas.openxmlformats.org/officeDocument/2006/relationships/image" Target="../media/image18.jp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21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jpg"/><Relationship Id="rId5" Type="http://schemas.openxmlformats.org/officeDocument/2006/relationships/image" Target="../media/image20.png"/><Relationship Id="rId10" Type="http://schemas.openxmlformats.org/officeDocument/2006/relationships/image" Target="../media/image18.jp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792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679192" y="2476746"/>
            <a:ext cx="9903207" cy="1556897"/>
          </a:xfrm>
          <a:prstGeom prst="rect">
            <a:avLst/>
          </a:prstGeom>
        </p:spPr>
        <p:txBody>
          <a:bodyPr vert="horz" wrap="square" lIns="0" tIns="572703" rIns="0" bIns="0" rtlCol="0">
            <a:spAutoFit/>
          </a:bodyPr>
          <a:lstStyle/>
          <a:p>
            <a:pPr marL="4032885" marR="5080" indent="-3369310" algn="l">
              <a:lnSpc>
                <a:spcPct val="120000"/>
              </a:lnSpc>
              <a:spcBef>
                <a:spcPts val="100"/>
              </a:spcBef>
            </a:pPr>
            <a:r>
              <a:rPr sz="2800" spc="-70" dirty="0"/>
              <a:t>Benchmarking </a:t>
            </a:r>
            <a:r>
              <a:rPr sz="2800" dirty="0"/>
              <a:t>des </a:t>
            </a:r>
            <a:r>
              <a:rPr sz="2800" spc="-75" dirty="0"/>
              <a:t>services </a:t>
            </a:r>
            <a:r>
              <a:rPr sz="2800" spc="-80" dirty="0"/>
              <a:t>Radi</a:t>
            </a:r>
            <a:r>
              <a:rPr lang="fr-FR" sz="2800" spc="-80" dirty="0">
                <a:latin typeface="+mn-lt"/>
              </a:rPr>
              <a:t>o </a:t>
            </a:r>
            <a:r>
              <a:rPr lang="fr-FR" sz="2800" spc="-1220" dirty="0">
                <a:latin typeface="+mn-lt"/>
              </a:rPr>
              <a:t> </a:t>
            </a:r>
            <a:r>
              <a:rPr lang="fr-FR" sz="2800" spc="-80" dirty="0"/>
              <a:t>gouvernorat </a:t>
            </a:r>
            <a:r>
              <a:rPr lang="fr-FR" sz="2800" spc="40" dirty="0"/>
              <a:t>de Kairouan</a:t>
            </a:r>
            <a:endParaRPr sz="2800" spc="40" dirty="0"/>
          </a:p>
        </p:txBody>
      </p:sp>
      <p:sp>
        <p:nvSpPr>
          <p:cNvPr id="4" name="object 4"/>
          <p:cNvSpPr txBox="1"/>
          <p:nvPr/>
        </p:nvSpPr>
        <p:spPr>
          <a:xfrm>
            <a:off x="5227319" y="5290106"/>
            <a:ext cx="235254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1600" b="1" spc="70" dirty="0">
                <a:solidFill>
                  <a:srgbClr val="001F5F"/>
                </a:solidFill>
                <a:latin typeface="Tahoma"/>
                <a:cs typeface="Tahoma"/>
              </a:rPr>
              <a:t>Aout </a:t>
            </a:r>
            <a:r>
              <a:rPr sz="1600" b="1" spc="-110" dirty="0">
                <a:solidFill>
                  <a:srgbClr val="001F5F"/>
                </a:solidFill>
                <a:latin typeface="Tahoma"/>
                <a:cs typeface="Tahoma"/>
              </a:rPr>
              <a:t>202</a:t>
            </a:r>
            <a:r>
              <a:rPr lang="fr-FR" sz="1600" b="1" spc="-120" dirty="0">
                <a:solidFill>
                  <a:srgbClr val="001F5F"/>
                </a:solidFill>
                <a:latin typeface="Tahoma"/>
                <a:cs typeface="Tahoma"/>
              </a:rPr>
              <a:t>5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99038" y="316077"/>
            <a:ext cx="2667000" cy="6471818"/>
            <a:chOff x="4599038" y="316077"/>
            <a:chExt cx="2667000" cy="6471818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7319" y="6187439"/>
              <a:ext cx="1124712" cy="600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9038" y="316077"/>
              <a:ext cx="2667000" cy="23289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07102" y="5943040"/>
            <a:ext cx="1541780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spc="-114" dirty="0">
                <a:latin typeface="Verdana"/>
                <a:cs typeface="Verdana"/>
              </a:rPr>
              <a:t>B</a:t>
            </a:r>
            <a:r>
              <a:rPr sz="1000" spc="50" dirty="0">
                <a:latin typeface="Verdana"/>
                <a:cs typeface="Verdana"/>
              </a:rPr>
              <a:t>e</a:t>
            </a:r>
            <a:r>
              <a:rPr sz="1000" spc="-15" dirty="0">
                <a:latin typeface="Verdana"/>
                <a:cs typeface="Verdana"/>
              </a:rPr>
              <a:t>n</a:t>
            </a:r>
            <a:r>
              <a:rPr sz="1000" spc="120" dirty="0">
                <a:latin typeface="Verdana"/>
                <a:cs typeface="Verdana"/>
              </a:rPr>
              <a:t>c</a:t>
            </a:r>
            <a:r>
              <a:rPr sz="1000" spc="-15" dirty="0">
                <a:latin typeface="Verdana"/>
                <a:cs typeface="Verdana"/>
              </a:rPr>
              <a:t>h</a:t>
            </a:r>
            <a:r>
              <a:rPr sz="1000" spc="-40" dirty="0">
                <a:latin typeface="Verdana"/>
                <a:cs typeface="Verdana"/>
              </a:rPr>
              <a:t>m</a:t>
            </a:r>
            <a:r>
              <a:rPr sz="1000" spc="85" dirty="0">
                <a:latin typeface="Verdana"/>
                <a:cs typeface="Verdana"/>
              </a:rPr>
              <a:t>a</a:t>
            </a:r>
            <a:r>
              <a:rPr sz="1000" spc="-120" dirty="0">
                <a:latin typeface="Verdana"/>
                <a:cs typeface="Verdana"/>
              </a:rPr>
              <a:t>r</a:t>
            </a:r>
            <a:r>
              <a:rPr sz="1000" spc="-85" dirty="0">
                <a:latin typeface="Verdana"/>
                <a:cs typeface="Verdana"/>
              </a:rPr>
              <a:t>k</a:t>
            </a:r>
            <a:r>
              <a:rPr sz="1000" spc="-114" dirty="0">
                <a:latin typeface="Verdana"/>
                <a:cs typeface="Verdana"/>
              </a:rPr>
              <a:t> </a:t>
            </a:r>
            <a:r>
              <a:rPr sz="1000" spc="50" dirty="0">
                <a:latin typeface="Verdana"/>
                <a:cs typeface="Verdana"/>
              </a:rPr>
              <a:t>e</a:t>
            </a:r>
            <a:r>
              <a:rPr sz="1000" spc="-40" dirty="0">
                <a:latin typeface="Verdana"/>
                <a:cs typeface="Verdana"/>
              </a:rPr>
              <a:t>ff</a:t>
            </a:r>
            <a:r>
              <a:rPr sz="1000" spc="50" dirty="0">
                <a:latin typeface="Verdana"/>
                <a:cs typeface="Verdana"/>
              </a:rPr>
              <a:t>e</a:t>
            </a:r>
            <a:r>
              <a:rPr sz="1000" spc="120" dirty="0">
                <a:latin typeface="Verdana"/>
                <a:cs typeface="Verdana"/>
              </a:rPr>
              <a:t>c</a:t>
            </a:r>
            <a:r>
              <a:rPr sz="1000" spc="-65" dirty="0">
                <a:latin typeface="Verdana"/>
                <a:cs typeface="Verdana"/>
              </a:rPr>
              <a:t>t</a:t>
            </a:r>
            <a:r>
              <a:rPr sz="1000" spc="-15" dirty="0">
                <a:latin typeface="Verdana"/>
                <a:cs typeface="Verdana"/>
              </a:rPr>
              <a:t>u</a:t>
            </a:r>
            <a:r>
              <a:rPr sz="1000" spc="60" dirty="0">
                <a:latin typeface="Verdana"/>
                <a:cs typeface="Verdana"/>
              </a:rPr>
              <a:t>é</a:t>
            </a:r>
            <a:r>
              <a:rPr sz="1000" spc="-100" dirty="0">
                <a:latin typeface="Verdana"/>
                <a:cs typeface="Verdana"/>
              </a:rPr>
              <a:t> </a:t>
            </a:r>
            <a:r>
              <a:rPr sz="1000" spc="70" dirty="0">
                <a:latin typeface="Verdana"/>
                <a:cs typeface="Verdana"/>
              </a:rPr>
              <a:t>p</a:t>
            </a:r>
            <a:r>
              <a:rPr sz="1000" spc="85" dirty="0">
                <a:latin typeface="Verdana"/>
                <a:cs typeface="Verdana"/>
              </a:rPr>
              <a:t>a</a:t>
            </a:r>
            <a:r>
              <a:rPr sz="1000" spc="-125" dirty="0">
                <a:latin typeface="Verdana"/>
                <a:cs typeface="Verdana"/>
              </a:rPr>
              <a:t>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A11428-3B7B-0B24-6255-94CB86B3F2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"/>
    </mc:Choice>
    <mc:Fallback xmlns="">
      <p:transition spd="slow" advTm="8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7379334"/>
            <a:chOff x="0" y="0"/>
            <a:chExt cx="12192000" cy="7379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73792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2928" cy="73792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73792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2000" cy="7379334"/>
            </a:xfrm>
            <a:custGeom>
              <a:avLst/>
              <a:gdLst/>
              <a:ahLst/>
              <a:cxnLst/>
              <a:rect l="l" t="t" r="r" b="b"/>
              <a:pathLst>
                <a:path w="12192000" h="7379334">
                  <a:moveTo>
                    <a:pt x="12192000" y="0"/>
                  </a:moveTo>
                  <a:lnTo>
                    <a:pt x="0" y="0"/>
                  </a:lnTo>
                  <a:lnTo>
                    <a:pt x="0" y="7379208"/>
                  </a:lnTo>
                  <a:lnTo>
                    <a:pt x="12192000" y="73792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13151" y="2423540"/>
            <a:ext cx="397954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Résumé</a:t>
            </a:r>
            <a:r>
              <a:rPr sz="2600" spc="-2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Benchmarking</a:t>
            </a:r>
            <a:r>
              <a:rPr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KPIs</a:t>
            </a:r>
            <a:r>
              <a:rPr sz="2600" spc="-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: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13151" y="2817887"/>
            <a:ext cx="2905760" cy="136779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515"/>
              </a:spcBef>
              <a:buChar char="-"/>
              <a:tabLst>
                <a:tab pos="469265" algn="l"/>
                <a:tab pos="469900" algn="l"/>
              </a:tabLst>
            </a:pPr>
            <a:r>
              <a:rPr sz="2600" dirty="0">
                <a:solidFill>
                  <a:srgbClr val="FFFFFF"/>
                </a:solidFill>
                <a:latin typeface="Segoe UI Light"/>
                <a:cs typeface="Segoe UI Light"/>
              </a:rPr>
              <a:t>Couverture</a:t>
            </a:r>
            <a:r>
              <a:rPr sz="2600" spc="-2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Segoe UI Light"/>
                <a:cs typeface="Segoe UI Light"/>
              </a:rPr>
              <a:t>Radio</a:t>
            </a:r>
            <a:endParaRPr sz="2600">
              <a:latin typeface="Segoe UI Light"/>
              <a:cs typeface="Segoe UI Light"/>
            </a:endParaRPr>
          </a:p>
          <a:p>
            <a:pPr marL="469900" indent="-457200">
              <a:lnSpc>
                <a:spcPct val="100000"/>
              </a:lnSpc>
              <a:spcBef>
                <a:spcPts val="409"/>
              </a:spcBef>
              <a:buChar char="-"/>
              <a:tabLst>
                <a:tab pos="469265" algn="l"/>
                <a:tab pos="469900" algn="l"/>
              </a:tabLst>
            </a:pP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KPIs</a:t>
            </a:r>
            <a:r>
              <a:rPr sz="2600" spc="-2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Segoe UI Light"/>
                <a:cs typeface="Segoe UI Light"/>
              </a:rPr>
              <a:t>Voix</a:t>
            </a:r>
            <a:endParaRPr sz="2600">
              <a:latin typeface="Segoe UI Light"/>
              <a:cs typeface="Segoe UI Light"/>
            </a:endParaRPr>
          </a:p>
          <a:p>
            <a:pPr marL="469900" indent="-457200">
              <a:lnSpc>
                <a:spcPct val="100000"/>
              </a:lnSpc>
              <a:spcBef>
                <a:spcPts val="384"/>
              </a:spcBef>
              <a:buChar char="-"/>
              <a:tabLst>
                <a:tab pos="469265" algn="l"/>
                <a:tab pos="469900" algn="l"/>
              </a:tabLst>
            </a:pPr>
            <a:r>
              <a:rPr sz="2600" dirty="0">
                <a:solidFill>
                  <a:srgbClr val="FFFFFF"/>
                </a:solidFill>
                <a:latin typeface="Segoe UI Light"/>
                <a:cs typeface="Segoe UI Light"/>
              </a:rPr>
              <a:t>KPIs</a:t>
            </a:r>
            <a:r>
              <a:rPr sz="2600" spc="-3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Data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0986" y="2044089"/>
            <a:ext cx="128143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03</a:t>
            </a:r>
            <a:endParaRPr sz="9600">
              <a:latin typeface="Segoe UI Light"/>
              <a:cs typeface="Segoe U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87523" y="2327147"/>
            <a:ext cx="0" cy="1080135"/>
          </a:xfrm>
          <a:custGeom>
            <a:avLst/>
            <a:gdLst/>
            <a:ahLst/>
            <a:cxnLst/>
            <a:rect l="l" t="t" r="r" b="b"/>
            <a:pathLst>
              <a:path h="1080135">
                <a:moveTo>
                  <a:pt x="0" y="0"/>
                </a:moveTo>
                <a:lnTo>
                  <a:pt x="0" y="1080135"/>
                </a:lnTo>
              </a:path>
            </a:pathLst>
          </a:custGeom>
          <a:ln w="2857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1E7B6D7-4388-79BE-A9CE-D86BEA3226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</a:t>
            </a:fld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736"/>
            <a:ext cx="12192000" cy="7379334"/>
            <a:chOff x="0" y="0"/>
            <a:chExt cx="12192000" cy="737933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73792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52928" cy="73792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7379334"/>
            </a:xfrm>
            <a:custGeom>
              <a:avLst/>
              <a:gdLst/>
              <a:ahLst/>
              <a:cxnLst/>
              <a:rect l="l" t="t" r="r" b="b"/>
              <a:pathLst>
                <a:path w="182880" h="7379334">
                  <a:moveTo>
                    <a:pt x="182880" y="0"/>
                  </a:moveTo>
                  <a:lnTo>
                    <a:pt x="0" y="0"/>
                  </a:lnTo>
                  <a:lnTo>
                    <a:pt x="0" y="7379208"/>
                  </a:lnTo>
                  <a:lnTo>
                    <a:pt x="182880" y="7379208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11711" y="54863"/>
              <a:ext cx="731520" cy="457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4664" y="638377"/>
            <a:ext cx="656653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Ré</a:t>
            </a:r>
            <a:r>
              <a:rPr spc="-110" dirty="0"/>
              <a:t>s</a:t>
            </a:r>
            <a:r>
              <a:rPr spc="-55" dirty="0"/>
              <a:t>u</a:t>
            </a:r>
            <a:r>
              <a:rPr spc="-60" dirty="0"/>
              <a:t>m</a:t>
            </a:r>
            <a:r>
              <a:rPr spc="130" dirty="0"/>
              <a:t>é</a:t>
            </a:r>
            <a:r>
              <a:rPr spc="-200" dirty="0"/>
              <a:t> </a:t>
            </a:r>
            <a:r>
              <a:rPr spc="-425" dirty="0"/>
              <a:t>:</a:t>
            </a:r>
            <a:r>
              <a:rPr spc="-180" dirty="0"/>
              <a:t> </a:t>
            </a:r>
            <a:r>
              <a:rPr spc="-285" dirty="0"/>
              <a:t>B</a:t>
            </a:r>
            <a:r>
              <a:rPr spc="130" dirty="0"/>
              <a:t>en</a:t>
            </a:r>
            <a:r>
              <a:rPr spc="114" dirty="0"/>
              <a:t>c</a:t>
            </a:r>
            <a:r>
              <a:rPr spc="-55" dirty="0"/>
              <a:t>h</a:t>
            </a:r>
            <a:r>
              <a:rPr spc="-60" dirty="0"/>
              <a:t>m</a:t>
            </a:r>
            <a:r>
              <a:rPr spc="-65" dirty="0"/>
              <a:t>a</a:t>
            </a:r>
            <a:r>
              <a:rPr spc="-55" dirty="0"/>
              <a:t>r</a:t>
            </a:r>
            <a:r>
              <a:rPr spc="-85" dirty="0"/>
              <a:t>king</a:t>
            </a:r>
            <a:r>
              <a:rPr spc="-240" dirty="0"/>
              <a:t> </a:t>
            </a:r>
            <a:r>
              <a:rPr spc="155" dirty="0"/>
              <a:t>d</a:t>
            </a:r>
            <a:r>
              <a:rPr spc="130" dirty="0"/>
              <a:t>e</a:t>
            </a:r>
            <a:r>
              <a:rPr spc="-180" dirty="0"/>
              <a:t> </a:t>
            </a:r>
            <a:r>
              <a:rPr spc="-130" dirty="0"/>
              <a:t>l</a:t>
            </a:r>
            <a:r>
              <a:rPr spc="195" dirty="0"/>
              <a:t>a</a:t>
            </a:r>
            <a:r>
              <a:rPr spc="-254" dirty="0"/>
              <a:t> </a:t>
            </a:r>
            <a:r>
              <a:rPr spc="190" dirty="0"/>
              <a:t>c</a:t>
            </a:r>
            <a:r>
              <a:rPr spc="215" dirty="0"/>
              <a:t>o</a:t>
            </a:r>
            <a:r>
              <a:rPr spc="-80" dirty="0"/>
              <a:t>u</a:t>
            </a:r>
            <a:r>
              <a:rPr spc="-85" dirty="0"/>
              <a:t>v</a:t>
            </a:r>
            <a:r>
              <a:rPr spc="-110" dirty="0"/>
              <a:t>er</a:t>
            </a:r>
            <a:r>
              <a:rPr spc="-140" dirty="0"/>
              <a:t>t</a:t>
            </a:r>
            <a:r>
              <a:rPr spc="-80" dirty="0"/>
              <a:t>ure</a:t>
            </a: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952" y="2715767"/>
            <a:ext cx="1796033" cy="110413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05002" y="2742818"/>
            <a:ext cx="1689735" cy="997585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FFFFFF"/>
                </a:solidFill>
                <a:latin typeface="Tahoma"/>
                <a:cs typeface="Tahoma"/>
              </a:rPr>
              <a:t>2G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09800" y="2965703"/>
            <a:ext cx="180340" cy="680085"/>
          </a:xfrm>
          <a:custGeom>
            <a:avLst/>
            <a:gdLst/>
            <a:ahLst/>
            <a:cxnLst/>
            <a:rect l="l" t="t" r="r" b="b"/>
            <a:pathLst>
              <a:path w="180339" h="680085">
                <a:moveTo>
                  <a:pt x="0" y="0"/>
                </a:moveTo>
                <a:lnTo>
                  <a:pt x="0" y="679703"/>
                </a:lnTo>
                <a:lnTo>
                  <a:pt x="179831" y="339851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7301" y="2221813"/>
            <a:ext cx="146812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255891"/>
                </a:solidFill>
                <a:latin typeface="Verdana"/>
                <a:cs typeface="Verdana"/>
              </a:rPr>
              <a:t>TECHNOLOGIE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7952" y="2487929"/>
            <a:ext cx="6327648" cy="108078"/>
            <a:chOff x="377952" y="2487929"/>
            <a:chExt cx="6114415" cy="2734310"/>
          </a:xfrm>
        </p:grpSpPr>
        <p:sp>
          <p:nvSpPr>
            <p:cNvPr id="14" name="object 14"/>
            <p:cNvSpPr/>
            <p:nvPr/>
          </p:nvSpPr>
          <p:spPr>
            <a:xfrm>
              <a:off x="470916" y="2506979"/>
              <a:ext cx="6002655" cy="1905"/>
            </a:xfrm>
            <a:custGeom>
              <a:avLst/>
              <a:gdLst/>
              <a:ahLst/>
              <a:cxnLst/>
              <a:rect l="l" t="t" r="r" b="b"/>
              <a:pathLst>
                <a:path w="6002655" h="1905">
                  <a:moveTo>
                    <a:pt x="0" y="0"/>
                  </a:moveTo>
                  <a:lnTo>
                    <a:pt x="1669414" y="1524"/>
                  </a:lnTo>
                </a:path>
                <a:path w="6002655" h="1905">
                  <a:moveTo>
                    <a:pt x="2282952" y="0"/>
                  </a:moveTo>
                  <a:lnTo>
                    <a:pt x="6002401" y="1524"/>
                  </a:lnTo>
                </a:path>
              </a:pathLst>
            </a:custGeom>
            <a:ln w="38100">
              <a:solidFill>
                <a:srgbClr val="35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952" y="4044695"/>
              <a:ext cx="1796033" cy="117728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739008" y="2208656"/>
            <a:ext cx="255206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60" dirty="0">
                <a:solidFill>
                  <a:srgbClr val="255891"/>
                </a:solidFill>
                <a:latin typeface="Tahoma"/>
                <a:cs typeface="Tahoma"/>
              </a:rPr>
              <a:t>P</a:t>
            </a:r>
            <a:r>
              <a:rPr sz="1400" b="1" spc="-204" dirty="0">
                <a:solidFill>
                  <a:srgbClr val="255891"/>
                </a:solidFill>
                <a:latin typeface="Tahoma"/>
                <a:cs typeface="Tahoma"/>
              </a:rPr>
              <a:t>R</a:t>
            </a:r>
            <a:r>
              <a:rPr sz="1400" b="1" spc="-30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-70" dirty="0">
                <a:solidFill>
                  <a:srgbClr val="255891"/>
                </a:solidFill>
                <a:latin typeface="Tahoma"/>
                <a:cs typeface="Tahoma"/>
              </a:rPr>
              <a:t>NC</a:t>
            </a:r>
            <a:r>
              <a:rPr sz="1400" b="1" spc="-6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-160" dirty="0">
                <a:solidFill>
                  <a:srgbClr val="255891"/>
                </a:solidFill>
                <a:latin typeface="Tahoma"/>
                <a:cs typeface="Tahoma"/>
              </a:rPr>
              <a:t>P</a:t>
            </a:r>
            <a:r>
              <a:rPr sz="1400" b="1" spc="-65" dirty="0">
                <a:solidFill>
                  <a:srgbClr val="255891"/>
                </a:solidFill>
                <a:latin typeface="Tahoma"/>
                <a:cs typeface="Tahoma"/>
              </a:rPr>
              <a:t>A</a:t>
            </a:r>
            <a:r>
              <a:rPr sz="1400" b="1" spc="-45" dirty="0">
                <a:solidFill>
                  <a:srgbClr val="255891"/>
                </a:solidFill>
                <a:latin typeface="Tahoma"/>
                <a:cs typeface="Tahoma"/>
              </a:rPr>
              <a:t>L</a:t>
            </a:r>
            <a:r>
              <a:rPr sz="1400" b="1" spc="-155" dirty="0">
                <a:solidFill>
                  <a:srgbClr val="255891"/>
                </a:solidFill>
                <a:latin typeface="Tahoma"/>
                <a:cs typeface="Tahoma"/>
              </a:rPr>
              <a:t>ES</a:t>
            </a:r>
            <a:r>
              <a:rPr sz="1400" b="1" spc="35" dirty="0">
                <a:solidFill>
                  <a:srgbClr val="255891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255891"/>
                </a:solidFill>
                <a:latin typeface="Tahoma"/>
                <a:cs typeface="Tahoma"/>
              </a:rPr>
              <a:t>C</a:t>
            </a:r>
            <a:r>
              <a:rPr sz="1400" b="1" spc="95" dirty="0">
                <a:solidFill>
                  <a:srgbClr val="255891"/>
                </a:solidFill>
                <a:latin typeface="Tahoma"/>
                <a:cs typeface="Tahoma"/>
              </a:rPr>
              <a:t>O</a:t>
            </a:r>
            <a:r>
              <a:rPr sz="1400" b="1" spc="-170" dirty="0">
                <a:solidFill>
                  <a:srgbClr val="255891"/>
                </a:solidFill>
                <a:latin typeface="Tahoma"/>
                <a:cs typeface="Tahoma"/>
              </a:rPr>
              <a:t>NS</a:t>
            </a:r>
            <a:r>
              <a:rPr sz="1400" b="1" spc="-165" dirty="0">
                <a:solidFill>
                  <a:srgbClr val="255891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255891"/>
                </a:solidFill>
                <a:latin typeface="Tahoma"/>
                <a:cs typeface="Tahoma"/>
              </a:rPr>
              <a:t>ATAT</a:t>
            </a:r>
            <a:r>
              <a:rPr sz="1400" b="1" spc="-30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95" dirty="0">
                <a:solidFill>
                  <a:srgbClr val="255891"/>
                </a:solidFill>
                <a:latin typeface="Tahoma"/>
                <a:cs typeface="Tahoma"/>
              </a:rPr>
              <a:t>O</a:t>
            </a:r>
            <a:r>
              <a:rPr sz="1400" b="1" spc="-110" dirty="0">
                <a:solidFill>
                  <a:srgbClr val="255891"/>
                </a:solidFill>
                <a:latin typeface="Tahoma"/>
                <a:cs typeface="Tahoma"/>
              </a:rPr>
              <a:t>NS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002" y="4071746"/>
            <a:ext cx="1689735" cy="1070610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b="1" spc="15" dirty="0">
                <a:solidFill>
                  <a:srgbClr val="FFFFFF"/>
                </a:solidFill>
                <a:latin typeface="Tahoma"/>
                <a:cs typeface="Tahoma"/>
              </a:rPr>
              <a:t>3G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7952" y="5413247"/>
            <a:ext cx="1796033" cy="119862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05002" y="5440298"/>
            <a:ext cx="1689735" cy="1092200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b="1" spc="15" dirty="0">
                <a:solidFill>
                  <a:srgbClr val="FFFFFF"/>
                </a:solidFill>
                <a:latin typeface="Tahoma"/>
                <a:cs typeface="Tahoma"/>
              </a:rPr>
              <a:t>4G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9140" y="265328"/>
            <a:ext cx="11373993" cy="6129655"/>
            <a:chOff x="381000" y="259079"/>
            <a:chExt cx="11373993" cy="6129655"/>
          </a:xfrm>
        </p:grpSpPr>
        <p:sp>
          <p:nvSpPr>
            <p:cNvPr id="21" name="object 21"/>
            <p:cNvSpPr/>
            <p:nvPr/>
          </p:nvSpPr>
          <p:spPr>
            <a:xfrm>
              <a:off x="2209800" y="4297679"/>
              <a:ext cx="192405" cy="2091055"/>
            </a:xfrm>
            <a:custGeom>
              <a:avLst/>
              <a:gdLst/>
              <a:ahLst/>
              <a:cxnLst/>
              <a:rect l="l" t="t" r="r" b="b"/>
              <a:pathLst>
                <a:path w="192405" h="2091054">
                  <a:moveTo>
                    <a:pt x="179832" y="339852"/>
                  </a:moveTo>
                  <a:lnTo>
                    <a:pt x="0" y="0"/>
                  </a:lnTo>
                  <a:lnTo>
                    <a:pt x="0" y="679704"/>
                  </a:lnTo>
                  <a:lnTo>
                    <a:pt x="179832" y="339852"/>
                  </a:lnTo>
                  <a:close/>
                </a:path>
                <a:path w="192405" h="2091054">
                  <a:moveTo>
                    <a:pt x="192024" y="1751076"/>
                  </a:moveTo>
                  <a:lnTo>
                    <a:pt x="9144" y="1411224"/>
                  </a:lnTo>
                  <a:lnTo>
                    <a:pt x="9144" y="2090928"/>
                  </a:lnTo>
                  <a:lnTo>
                    <a:pt x="192024" y="1751076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1000" y="259079"/>
              <a:ext cx="1158240" cy="82600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926068" y="2485643"/>
              <a:ext cx="2828925" cy="512445"/>
            </a:xfrm>
            <a:custGeom>
              <a:avLst/>
              <a:gdLst/>
              <a:ahLst/>
              <a:cxnLst/>
              <a:rect l="l" t="t" r="r" b="b"/>
              <a:pathLst>
                <a:path w="2828925" h="512444">
                  <a:moveTo>
                    <a:pt x="0" y="0"/>
                  </a:moveTo>
                  <a:lnTo>
                    <a:pt x="0" y="512063"/>
                  </a:lnTo>
                </a:path>
                <a:path w="2828925" h="512444">
                  <a:moveTo>
                    <a:pt x="353567" y="0"/>
                  </a:moveTo>
                  <a:lnTo>
                    <a:pt x="353567" y="512063"/>
                  </a:lnTo>
                </a:path>
                <a:path w="2828925" h="512444">
                  <a:moveTo>
                    <a:pt x="707135" y="449579"/>
                  </a:moveTo>
                  <a:lnTo>
                    <a:pt x="707135" y="512063"/>
                  </a:lnTo>
                </a:path>
                <a:path w="2828925" h="512444">
                  <a:moveTo>
                    <a:pt x="707135" y="193548"/>
                  </a:moveTo>
                  <a:lnTo>
                    <a:pt x="707135" y="321563"/>
                  </a:lnTo>
                </a:path>
                <a:path w="2828925" h="512444">
                  <a:moveTo>
                    <a:pt x="707135" y="0"/>
                  </a:moveTo>
                  <a:lnTo>
                    <a:pt x="707135" y="65532"/>
                  </a:lnTo>
                </a:path>
                <a:path w="2828925" h="512444">
                  <a:moveTo>
                    <a:pt x="1060703" y="449579"/>
                  </a:moveTo>
                  <a:lnTo>
                    <a:pt x="1060703" y="512063"/>
                  </a:lnTo>
                </a:path>
                <a:path w="2828925" h="512444">
                  <a:moveTo>
                    <a:pt x="1060703" y="193548"/>
                  </a:moveTo>
                  <a:lnTo>
                    <a:pt x="1060703" y="321563"/>
                  </a:lnTo>
                </a:path>
                <a:path w="2828925" h="512444">
                  <a:moveTo>
                    <a:pt x="1060703" y="0"/>
                  </a:moveTo>
                  <a:lnTo>
                    <a:pt x="1060703" y="65532"/>
                  </a:lnTo>
                </a:path>
                <a:path w="2828925" h="512444">
                  <a:moveTo>
                    <a:pt x="1414272" y="449579"/>
                  </a:moveTo>
                  <a:lnTo>
                    <a:pt x="1414272" y="512063"/>
                  </a:lnTo>
                </a:path>
                <a:path w="2828925" h="512444">
                  <a:moveTo>
                    <a:pt x="1414272" y="193548"/>
                  </a:moveTo>
                  <a:lnTo>
                    <a:pt x="1414272" y="321563"/>
                  </a:lnTo>
                </a:path>
                <a:path w="2828925" h="512444">
                  <a:moveTo>
                    <a:pt x="1414272" y="0"/>
                  </a:moveTo>
                  <a:lnTo>
                    <a:pt x="1414272" y="65532"/>
                  </a:lnTo>
                </a:path>
                <a:path w="2828925" h="512444">
                  <a:moveTo>
                    <a:pt x="1767839" y="449579"/>
                  </a:moveTo>
                  <a:lnTo>
                    <a:pt x="1767839" y="512063"/>
                  </a:lnTo>
                </a:path>
                <a:path w="2828925" h="512444">
                  <a:moveTo>
                    <a:pt x="1767839" y="193548"/>
                  </a:moveTo>
                  <a:lnTo>
                    <a:pt x="1767839" y="321563"/>
                  </a:lnTo>
                </a:path>
                <a:path w="2828925" h="512444">
                  <a:moveTo>
                    <a:pt x="1767839" y="0"/>
                  </a:moveTo>
                  <a:lnTo>
                    <a:pt x="1767839" y="65532"/>
                  </a:lnTo>
                </a:path>
                <a:path w="2828925" h="512444">
                  <a:moveTo>
                    <a:pt x="2121407" y="449579"/>
                  </a:moveTo>
                  <a:lnTo>
                    <a:pt x="2121407" y="512063"/>
                  </a:lnTo>
                </a:path>
                <a:path w="2828925" h="512444">
                  <a:moveTo>
                    <a:pt x="2121407" y="0"/>
                  </a:moveTo>
                  <a:lnTo>
                    <a:pt x="2121407" y="65532"/>
                  </a:lnTo>
                </a:path>
                <a:path w="2828925" h="512444">
                  <a:moveTo>
                    <a:pt x="2474976" y="449579"/>
                  </a:moveTo>
                  <a:lnTo>
                    <a:pt x="2474976" y="512063"/>
                  </a:lnTo>
                </a:path>
                <a:path w="2828925" h="512444">
                  <a:moveTo>
                    <a:pt x="2474976" y="0"/>
                  </a:moveTo>
                  <a:lnTo>
                    <a:pt x="2474976" y="65532"/>
                  </a:lnTo>
                </a:path>
                <a:path w="2828925" h="512444">
                  <a:moveTo>
                    <a:pt x="2828543" y="0"/>
                  </a:moveTo>
                  <a:lnTo>
                    <a:pt x="2828543" y="512063"/>
                  </a:lnTo>
                </a:path>
              </a:pathLst>
            </a:custGeom>
            <a:ln w="9525">
              <a:solidFill>
                <a:srgbClr val="DFE4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572090" y="2586462"/>
            <a:ext cx="5408295" cy="400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5080" indent="-73660">
              <a:lnSpc>
                <a:spcPct val="110000"/>
              </a:lnSpc>
              <a:spcBef>
                <a:spcPts val="100"/>
              </a:spcBef>
              <a:buClr>
                <a:srgbClr val="7D40CC"/>
              </a:buClr>
              <a:buFont typeface="Arial MT"/>
              <a:buChar char="•"/>
              <a:tabLst>
                <a:tab pos="86360" algn="l"/>
              </a:tabLst>
            </a:pPr>
            <a:r>
              <a:rPr lang="fr-FR" sz="1200" b="1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00" b="1" dirty="0" err="1">
                <a:solidFill>
                  <a:srgbClr val="7E7E7E"/>
                </a:solidFill>
                <a:latin typeface="Verdana"/>
              </a:rPr>
              <a:t>Tunisie</a:t>
            </a:r>
            <a:r>
              <a:rPr sz="1200" b="1" dirty="0">
                <a:solidFill>
                  <a:srgbClr val="7E7E7E"/>
                </a:solidFill>
                <a:latin typeface="Verdana"/>
              </a:rPr>
              <a:t> </a:t>
            </a:r>
            <a:r>
              <a:rPr sz="1200" b="1" dirty="0" err="1">
                <a:solidFill>
                  <a:srgbClr val="7E7E7E"/>
                </a:solidFill>
                <a:latin typeface="Verdana"/>
              </a:rPr>
              <a:t>Te</a:t>
            </a:r>
            <a:r>
              <a:rPr lang="fr-FR" sz="1200" b="1" dirty="0" err="1">
                <a:solidFill>
                  <a:srgbClr val="7E7E7E"/>
                </a:solidFill>
                <a:latin typeface="Verdana"/>
              </a:rPr>
              <a:t>lecom</a:t>
            </a:r>
            <a:r>
              <a:rPr lang="fr-FR" sz="1200" b="1" dirty="0">
                <a:solidFill>
                  <a:srgbClr val="7E7E7E"/>
                </a:solidFill>
                <a:latin typeface="Verdana"/>
              </a:rPr>
              <a:t> figure au deuxième rang en </a:t>
            </a:r>
            <a:r>
              <a:rPr sz="1200" b="1" dirty="0" err="1">
                <a:solidFill>
                  <a:srgbClr val="7E7E7E"/>
                </a:solidFill>
                <a:latin typeface="Verdana"/>
              </a:rPr>
              <a:t>terme</a:t>
            </a:r>
            <a:r>
              <a:rPr lang="fr-FR" sz="1200" b="1" dirty="0">
                <a:solidFill>
                  <a:srgbClr val="7E7E7E"/>
                </a:solidFill>
                <a:latin typeface="Verdana"/>
              </a:rPr>
              <a:t>s</a:t>
            </a:r>
            <a:r>
              <a:rPr sz="1200" b="1" dirty="0">
                <a:solidFill>
                  <a:srgbClr val="7E7E7E"/>
                </a:solidFill>
                <a:latin typeface="Verdana"/>
              </a:rPr>
              <a:t> </a:t>
            </a:r>
            <a:r>
              <a:rPr lang="fr-FR" sz="1200" b="1" dirty="0">
                <a:solidFill>
                  <a:srgbClr val="7E7E7E"/>
                </a:solidFill>
                <a:latin typeface="Verdana"/>
              </a:rPr>
              <a:t>du </a:t>
            </a:r>
            <a:r>
              <a:rPr sz="1200" b="1" dirty="0">
                <a:solidFill>
                  <a:srgbClr val="7E7E7E"/>
                </a:solidFill>
                <a:latin typeface="Verdana"/>
              </a:rPr>
              <a:t>moyen</a:t>
            </a:r>
            <a:r>
              <a:rPr lang="fr-FR" sz="1200" b="1" dirty="0">
                <a:solidFill>
                  <a:srgbClr val="7E7E7E"/>
                </a:solidFill>
                <a:latin typeface="Verdana"/>
              </a:rPr>
              <a:t> de couverture 2G</a:t>
            </a:r>
            <a:r>
              <a:rPr sz="1200" b="1" dirty="0">
                <a:solidFill>
                  <a:srgbClr val="7E7E7E"/>
                </a:solidFill>
                <a:latin typeface="Verdana"/>
              </a:rPr>
              <a:t> 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594356" y="3956906"/>
            <a:ext cx="5408295" cy="400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5080" indent="-73660">
              <a:lnSpc>
                <a:spcPct val="110000"/>
              </a:lnSpc>
              <a:spcBef>
                <a:spcPts val="100"/>
              </a:spcBef>
              <a:buClr>
                <a:srgbClr val="7D40CC"/>
              </a:buClr>
              <a:buFont typeface="Arial MT"/>
              <a:buChar char="•"/>
              <a:tabLst>
                <a:tab pos="86360" algn="l"/>
              </a:tabLst>
            </a:pPr>
            <a:r>
              <a:rPr lang="fr-FR" sz="1200" b="1" dirty="0">
                <a:solidFill>
                  <a:srgbClr val="7E7E7E"/>
                </a:solidFill>
                <a:latin typeface="Verdana"/>
                <a:cs typeface="Verdana"/>
              </a:rPr>
              <a:t>Tunisie</a:t>
            </a:r>
            <a:r>
              <a:rPr lang="fr-FR" sz="1200" b="1" spc="-4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lang="fr-FR" sz="1200" b="1" spc="-10" dirty="0">
                <a:solidFill>
                  <a:srgbClr val="7E7E7E"/>
                </a:solidFill>
                <a:latin typeface="Verdana"/>
                <a:cs typeface="Verdana"/>
              </a:rPr>
              <a:t>Telecom figure au deuxième rang en</a:t>
            </a:r>
            <a:r>
              <a:rPr lang="fr-FR" sz="1200" b="1" spc="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lang="fr-FR" sz="1200" b="1" dirty="0">
                <a:solidFill>
                  <a:srgbClr val="7E7E7E"/>
                </a:solidFill>
                <a:latin typeface="Verdana"/>
                <a:cs typeface="Verdana"/>
              </a:rPr>
              <a:t>termes</a:t>
            </a:r>
            <a:r>
              <a:rPr lang="fr-FR" sz="1200" b="1" spc="25" dirty="0">
                <a:solidFill>
                  <a:srgbClr val="7E7E7E"/>
                </a:solidFill>
                <a:latin typeface="Verdana"/>
                <a:cs typeface="Verdana"/>
              </a:rPr>
              <a:t> du </a:t>
            </a:r>
            <a:r>
              <a:rPr lang="fr-FR" sz="1200" b="1" spc="-5" dirty="0">
                <a:solidFill>
                  <a:srgbClr val="7E7E7E"/>
                </a:solidFill>
                <a:latin typeface="Verdana"/>
                <a:cs typeface="Verdana"/>
              </a:rPr>
              <a:t>moyen de couverture 3G</a:t>
            </a:r>
            <a:endParaRPr lang="fr-FR" sz="120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75486" y="4509877"/>
            <a:ext cx="5467408" cy="805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50100"/>
              </a:lnSpc>
              <a:spcBef>
                <a:spcPts val="95"/>
              </a:spcBef>
              <a:buSzPct val="91666"/>
              <a:buFont typeface="Wingdings"/>
              <a:buChar char=""/>
              <a:tabLst>
                <a:tab pos="134620" algn="l"/>
              </a:tabLst>
            </a:pPr>
            <a:r>
              <a:rPr lang="fr-FR" sz="1200" dirty="0">
                <a:solidFill>
                  <a:srgbClr val="2D5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Les trois opérateurs TT, OO, OR assurent  une couverture  </a:t>
            </a:r>
            <a:r>
              <a:rPr lang="fr-FR" sz="1200" dirty="0" err="1">
                <a:solidFill>
                  <a:srgbClr val="2D5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outdoor</a:t>
            </a:r>
            <a:r>
              <a:rPr lang="fr-FR" sz="1200" dirty="0">
                <a:solidFill>
                  <a:srgbClr val="2D52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comparables  avec des taux des échantillons &gt; 90 dbm respectivement 100%, 100%, 99,92%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13185" y="5981978"/>
            <a:ext cx="5545015" cy="806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985" marR="5080" indent="-121920">
              <a:lnSpc>
                <a:spcPct val="150100"/>
              </a:lnSpc>
              <a:spcBef>
                <a:spcPts val="95"/>
              </a:spcBef>
              <a:buSzPct val="91666"/>
              <a:buFont typeface="Wingdings"/>
              <a:buChar char=""/>
              <a:tabLst>
                <a:tab pos="134620" algn="l"/>
              </a:tabLst>
            </a:pPr>
            <a:r>
              <a:rPr lang="fr-FR" sz="1200" spc="-15" dirty="0">
                <a:solidFill>
                  <a:srgbClr val="2D5269"/>
                </a:solidFill>
                <a:latin typeface="Verdana"/>
                <a:cs typeface="Verdana"/>
              </a:rPr>
              <a:t>La couverture</a:t>
            </a:r>
            <a:r>
              <a:rPr lang="fr-FR" sz="1200" spc="-90" dirty="0">
                <a:solidFill>
                  <a:srgbClr val="2D5269"/>
                </a:solidFill>
                <a:latin typeface="Verdana"/>
                <a:cs typeface="Verdana"/>
              </a:rPr>
              <a:t> </a:t>
            </a:r>
            <a:r>
              <a:rPr lang="fr-FR" sz="1200" dirty="0">
                <a:solidFill>
                  <a:srgbClr val="2D5269"/>
                </a:solidFill>
                <a:latin typeface="Verdana"/>
                <a:cs typeface="Verdana"/>
              </a:rPr>
              <a:t>4G </a:t>
            </a:r>
            <a:r>
              <a:rPr lang="fr-FR" sz="1200" dirty="0" err="1">
                <a:solidFill>
                  <a:srgbClr val="2D5269"/>
                </a:solidFill>
                <a:latin typeface="Verdana"/>
                <a:cs typeface="Verdana"/>
              </a:rPr>
              <a:t>Outdoor</a:t>
            </a:r>
            <a:r>
              <a:rPr lang="fr-FR" sz="1200" dirty="0">
                <a:solidFill>
                  <a:srgbClr val="2D5269"/>
                </a:solidFill>
                <a:latin typeface="Verdana"/>
                <a:cs typeface="Verdana"/>
              </a:rPr>
              <a:t> est comparable pour les trois opérateurs :</a:t>
            </a:r>
            <a:r>
              <a:rPr lang="fr-FR" sz="1200" spc="-60" dirty="0">
                <a:solidFill>
                  <a:srgbClr val="2D5269"/>
                </a:solidFill>
                <a:latin typeface="Verdana"/>
                <a:cs typeface="Verdana"/>
              </a:rPr>
              <a:t> TT </a:t>
            </a:r>
            <a:r>
              <a:rPr lang="fr-FR" sz="1200" spc="-145" dirty="0">
                <a:solidFill>
                  <a:srgbClr val="2D5269"/>
                </a:solidFill>
                <a:latin typeface="Verdana"/>
                <a:cs typeface="Verdana"/>
              </a:rPr>
              <a:t>99,88% </a:t>
            </a:r>
            <a:r>
              <a:rPr lang="fr-FR" sz="1200" spc="-55" dirty="0">
                <a:solidFill>
                  <a:srgbClr val="2D5269"/>
                </a:solidFill>
                <a:latin typeface="Verdana"/>
                <a:cs typeface="Verdana"/>
              </a:rPr>
              <a:t>des échantillons &gt; </a:t>
            </a:r>
            <a:r>
              <a:rPr lang="fr-FR" sz="1200" spc="-80" dirty="0">
                <a:solidFill>
                  <a:srgbClr val="2D5269"/>
                </a:solidFill>
                <a:latin typeface="Verdana"/>
                <a:cs typeface="Verdana"/>
              </a:rPr>
              <a:t>-</a:t>
            </a:r>
            <a:r>
              <a:rPr lang="fr-FR" sz="1200" spc="-114" dirty="0">
                <a:solidFill>
                  <a:srgbClr val="2D5269"/>
                </a:solidFill>
                <a:latin typeface="Verdana"/>
                <a:cs typeface="Verdana"/>
              </a:rPr>
              <a:t>100</a:t>
            </a:r>
            <a:r>
              <a:rPr lang="fr-FR" sz="1200" spc="-55" dirty="0">
                <a:solidFill>
                  <a:srgbClr val="2D5269"/>
                </a:solidFill>
                <a:latin typeface="Verdana"/>
                <a:cs typeface="Verdana"/>
              </a:rPr>
              <a:t>dBm </a:t>
            </a:r>
            <a:r>
              <a:rPr lang="fr-FR" sz="1200" spc="-100" dirty="0">
                <a:solidFill>
                  <a:srgbClr val="2D5269"/>
                </a:solidFill>
                <a:latin typeface="Verdana"/>
                <a:cs typeface="Verdana"/>
              </a:rPr>
              <a:t>vs </a:t>
            </a:r>
            <a:r>
              <a:rPr lang="fr-FR" sz="1200" spc="-409" dirty="0">
                <a:solidFill>
                  <a:srgbClr val="2D5269"/>
                </a:solidFill>
                <a:latin typeface="Verdana"/>
                <a:cs typeface="Verdana"/>
              </a:rPr>
              <a:t> </a:t>
            </a:r>
            <a:r>
              <a:rPr lang="fr-FR" sz="1200" spc="-95" dirty="0">
                <a:solidFill>
                  <a:srgbClr val="2D5269"/>
                </a:solidFill>
                <a:latin typeface="Verdana"/>
                <a:cs typeface="Verdana"/>
              </a:rPr>
              <a:t>100</a:t>
            </a:r>
            <a:r>
              <a:rPr lang="fr-FR" sz="1200" spc="-365" dirty="0">
                <a:solidFill>
                  <a:srgbClr val="2D5269"/>
                </a:solidFill>
                <a:latin typeface="Verdana"/>
                <a:cs typeface="Verdana"/>
              </a:rPr>
              <a:t>%</a:t>
            </a:r>
            <a:r>
              <a:rPr lang="fr-FR" sz="1200" spc="-100" dirty="0">
                <a:solidFill>
                  <a:srgbClr val="2D5269"/>
                </a:solidFill>
                <a:latin typeface="Verdana"/>
                <a:cs typeface="Verdana"/>
              </a:rPr>
              <a:t>  </a:t>
            </a:r>
            <a:r>
              <a:rPr lang="fr-FR" sz="1200" spc="80" dirty="0" err="1">
                <a:solidFill>
                  <a:srgbClr val="2D5269"/>
                </a:solidFill>
                <a:latin typeface="Verdana"/>
                <a:cs typeface="Verdana"/>
              </a:rPr>
              <a:t>O</a:t>
            </a:r>
            <a:r>
              <a:rPr lang="fr-FR" sz="1200" spc="60" dirty="0" err="1">
                <a:solidFill>
                  <a:srgbClr val="2D5269"/>
                </a:solidFill>
                <a:latin typeface="Verdana"/>
                <a:cs typeface="Verdana"/>
              </a:rPr>
              <a:t>o</a:t>
            </a:r>
            <a:r>
              <a:rPr lang="fr-FR" sz="1200" spc="-40" dirty="0" err="1">
                <a:solidFill>
                  <a:srgbClr val="2D5269"/>
                </a:solidFill>
                <a:latin typeface="Verdana"/>
                <a:cs typeface="Verdana"/>
              </a:rPr>
              <a:t>r</a:t>
            </a:r>
            <a:r>
              <a:rPr lang="fr-FR" sz="1200" spc="-50" dirty="0" err="1">
                <a:solidFill>
                  <a:srgbClr val="2D5269"/>
                </a:solidFill>
                <a:latin typeface="Verdana"/>
                <a:cs typeface="Verdana"/>
              </a:rPr>
              <a:t>e</a:t>
            </a:r>
            <a:r>
              <a:rPr lang="fr-FR" sz="1200" spc="60" dirty="0" err="1">
                <a:solidFill>
                  <a:srgbClr val="2D5269"/>
                </a:solidFill>
                <a:latin typeface="Verdana"/>
                <a:cs typeface="Verdana"/>
              </a:rPr>
              <a:t>ddo</a:t>
            </a:r>
            <a:r>
              <a:rPr lang="fr-FR" sz="1200" spc="55" dirty="0" err="1">
                <a:solidFill>
                  <a:srgbClr val="2D5269"/>
                </a:solidFill>
                <a:latin typeface="Verdana"/>
                <a:cs typeface="Verdana"/>
              </a:rPr>
              <a:t>o</a:t>
            </a:r>
            <a:r>
              <a:rPr lang="fr-FR" sz="1200" spc="-85" dirty="0">
                <a:solidFill>
                  <a:srgbClr val="2D5269"/>
                </a:solidFill>
                <a:latin typeface="Verdana"/>
                <a:cs typeface="Verdana"/>
              </a:rPr>
              <a:t> </a:t>
            </a:r>
            <a:r>
              <a:rPr lang="fr-FR" sz="1200" spc="75" dirty="0">
                <a:solidFill>
                  <a:srgbClr val="2D5269"/>
                </a:solidFill>
                <a:latin typeface="Verdana"/>
                <a:cs typeface="Verdana"/>
              </a:rPr>
              <a:t>e</a:t>
            </a:r>
            <a:r>
              <a:rPr lang="fr-FR" sz="1200" spc="-70" dirty="0">
                <a:solidFill>
                  <a:srgbClr val="2D5269"/>
                </a:solidFill>
                <a:latin typeface="Verdana"/>
                <a:cs typeface="Verdana"/>
              </a:rPr>
              <a:t>t</a:t>
            </a:r>
            <a:r>
              <a:rPr lang="fr-FR" sz="1200" spc="-105" dirty="0">
                <a:solidFill>
                  <a:srgbClr val="2D5269"/>
                </a:solidFill>
                <a:latin typeface="Verdana"/>
                <a:cs typeface="Verdana"/>
              </a:rPr>
              <a:t> </a:t>
            </a:r>
            <a:r>
              <a:rPr lang="fr-FR" sz="1200" spc="-95" dirty="0">
                <a:solidFill>
                  <a:srgbClr val="2D5269"/>
                </a:solidFill>
                <a:latin typeface="Verdana"/>
                <a:cs typeface="Verdana"/>
              </a:rPr>
              <a:t>99,96</a:t>
            </a:r>
            <a:r>
              <a:rPr lang="fr-FR" sz="1200" spc="-365" dirty="0">
                <a:solidFill>
                  <a:srgbClr val="2D5269"/>
                </a:solidFill>
                <a:latin typeface="Verdana"/>
                <a:cs typeface="Verdana"/>
              </a:rPr>
              <a:t>%</a:t>
            </a:r>
            <a:r>
              <a:rPr lang="fr-FR" sz="1200" spc="-105" dirty="0">
                <a:solidFill>
                  <a:srgbClr val="2D5269"/>
                </a:solidFill>
                <a:latin typeface="Verdana"/>
                <a:cs typeface="Verdana"/>
              </a:rPr>
              <a:t>  </a:t>
            </a:r>
            <a:r>
              <a:rPr lang="fr-FR" sz="1200" spc="85" dirty="0">
                <a:solidFill>
                  <a:srgbClr val="2D5269"/>
                </a:solidFill>
                <a:latin typeface="Verdana"/>
                <a:cs typeface="Verdana"/>
              </a:rPr>
              <a:t>O</a:t>
            </a:r>
            <a:r>
              <a:rPr lang="fr-FR" sz="1200" spc="-25" dirty="0">
                <a:solidFill>
                  <a:srgbClr val="2D5269"/>
                </a:solidFill>
                <a:latin typeface="Verdana"/>
                <a:cs typeface="Verdana"/>
              </a:rPr>
              <a:t>r</a:t>
            </a:r>
            <a:r>
              <a:rPr lang="fr-FR" sz="1200" spc="-40" dirty="0">
                <a:solidFill>
                  <a:srgbClr val="2D5269"/>
                </a:solidFill>
                <a:latin typeface="Verdana"/>
                <a:cs typeface="Verdana"/>
              </a:rPr>
              <a:t>a</a:t>
            </a:r>
            <a:r>
              <a:rPr lang="fr-FR" sz="1200" spc="-20" dirty="0">
                <a:solidFill>
                  <a:srgbClr val="2D5269"/>
                </a:solidFill>
                <a:latin typeface="Verdana"/>
                <a:cs typeface="Verdana"/>
              </a:rPr>
              <a:t>n</a:t>
            </a:r>
            <a:r>
              <a:rPr lang="fr-FR" sz="1200" spc="60" dirty="0">
                <a:solidFill>
                  <a:srgbClr val="2D5269"/>
                </a:solidFill>
                <a:latin typeface="Verdana"/>
                <a:cs typeface="Verdana"/>
              </a:rPr>
              <a:t>g</a:t>
            </a:r>
            <a:r>
              <a:rPr lang="fr-FR" sz="1200" spc="65" dirty="0">
                <a:solidFill>
                  <a:srgbClr val="2D5269"/>
                </a:solidFill>
                <a:latin typeface="Verdana"/>
                <a:cs typeface="Verdana"/>
              </a:rPr>
              <a:t>e.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8860917" y="5987897"/>
            <a:ext cx="322580" cy="15324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D31F7707-5C35-83D0-FD99-B40D0360DC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320784" y="7021609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11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CF8C5FA-EB9A-3FD7-DFF0-D26E76289614}"/>
              </a:ext>
            </a:extLst>
          </p:cNvPr>
          <p:cNvSpPr txBox="1"/>
          <p:nvPr/>
        </p:nvSpPr>
        <p:spPr>
          <a:xfrm>
            <a:off x="2594356" y="5390860"/>
            <a:ext cx="5748538" cy="479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5080" indent="-73660">
              <a:lnSpc>
                <a:spcPct val="110000"/>
              </a:lnSpc>
              <a:spcBef>
                <a:spcPts val="100"/>
              </a:spcBef>
              <a:buClr>
                <a:srgbClr val="7D40CC"/>
              </a:buClr>
              <a:buFont typeface="Arial MT"/>
              <a:buChar char="•"/>
              <a:tabLst>
                <a:tab pos="86360" algn="l"/>
              </a:tabLst>
            </a:pPr>
            <a:r>
              <a:rPr lang="fr-FR" sz="1200" b="1" dirty="0">
                <a:solidFill>
                  <a:srgbClr val="7E7E7E"/>
                </a:solidFill>
                <a:latin typeface="Verdana"/>
              </a:rPr>
              <a:t>Tunisie Telecom occupe la 1</a:t>
            </a:r>
            <a:r>
              <a:rPr lang="fr-FR" sz="1200" b="1" baseline="30000" dirty="0">
                <a:solidFill>
                  <a:srgbClr val="7E7E7E"/>
                </a:solidFill>
                <a:latin typeface="Verdana"/>
              </a:rPr>
              <a:t>ère</a:t>
            </a:r>
            <a:r>
              <a:rPr lang="fr-FR" sz="1200" b="1" dirty="0">
                <a:solidFill>
                  <a:srgbClr val="7E7E7E"/>
                </a:solidFill>
                <a:latin typeface="Verdana"/>
              </a:rPr>
              <a:t> place en terme du moyen de couverture 4G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id="{BE08D1D7-03D2-238D-27C0-E167D1727769}"/>
              </a:ext>
            </a:extLst>
          </p:cNvPr>
          <p:cNvSpPr txBox="1"/>
          <p:nvPr/>
        </p:nvSpPr>
        <p:spPr>
          <a:xfrm>
            <a:off x="2837019" y="3091553"/>
            <a:ext cx="5437806" cy="529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985" marR="5080" indent="-121920">
              <a:lnSpc>
                <a:spcPct val="150100"/>
              </a:lnSpc>
              <a:spcBef>
                <a:spcPts val="100"/>
              </a:spcBef>
              <a:buSzPct val="91666"/>
              <a:buFont typeface="Wingdings"/>
              <a:buChar char=""/>
              <a:tabLst>
                <a:tab pos="134620" algn="l"/>
              </a:tabLst>
            </a:pPr>
            <a:r>
              <a:rPr lang="fr-FR" sz="1200" spc="-15" dirty="0">
                <a:solidFill>
                  <a:srgbClr val="2D5269"/>
                </a:solidFill>
                <a:latin typeface="Verdana"/>
                <a:cs typeface="Verdana"/>
              </a:rPr>
              <a:t>TT &amp; OO assurent  une bonne couverture 2G </a:t>
            </a:r>
            <a:r>
              <a:rPr lang="fr-FR" sz="1200" spc="-15" dirty="0" err="1">
                <a:solidFill>
                  <a:srgbClr val="2D5269"/>
                </a:solidFill>
                <a:latin typeface="Verdana"/>
                <a:cs typeface="Verdana"/>
              </a:rPr>
              <a:t>outdoor</a:t>
            </a:r>
            <a:r>
              <a:rPr lang="fr-FR" sz="1200" spc="-15" dirty="0">
                <a:solidFill>
                  <a:srgbClr val="2D5269"/>
                </a:solidFill>
                <a:latin typeface="Verdana"/>
                <a:cs typeface="Verdana"/>
              </a:rPr>
              <a:t> avec un taux de 100% </a:t>
            </a:r>
            <a:r>
              <a:rPr lang="fr-FR" sz="1200" spc="-55" dirty="0">
                <a:solidFill>
                  <a:srgbClr val="2D5269"/>
                </a:solidFill>
                <a:latin typeface="Verdana"/>
                <a:cs typeface="Verdana"/>
              </a:rPr>
              <a:t>des échantillons &gt; </a:t>
            </a:r>
            <a:r>
              <a:rPr lang="fr-FR" sz="1200" spc="-80" dirty="0">
                <a:solidFill>
                  <a:srgbClr val="2D5269"/>
                </a:solidFill>
                <a:latin typeface="Verdana"/>
                <a:cs typeface="Verdana"/>
              </a:rPr>
              <a:t>-</a:t>
            </a:r>
            <a:r>
              <a:rPr lang="fr-FR" sz="1200" spc="-114" dirty="0">
                <a:solidFill>
                  <a:srgbClr val="2D5269"/>
                </a:solidFill>
                <a:latin typeface="Verdana"/>
                <a:cs typeface="Verdana"/>
              </a:rPr>
              <a:t>87</a:t>
            </a:r>
            <a:r>
              <a:rPr lang="fr-FR" sz="1200" spc="-105" dirty="0">
                <a:solidFill>
                  <a:srgbClr val="2D5269"/>
                </a:solidFill>
                <a:latin typeface="Verdana"/>
                <a:cs typeface="Verdana"/>
              </a:rPr>
              <a:t> d</a:t>
            </a:r>
            <a:r>
              <a:rPr lang="fr-FR" sz="1200" spc="-55" dirty="0">
                <a:solidFill>
                  <a:srgbClr val="2D5269"/>
                </a:solidFill>
                <a:latin typeface="Verdana"/>
                <a:cs typeface="Verdana"/>
              </a:rPr>
              <a:t>Bm vs 84,95% orange</a:t>
            </a:r>
            <a:endParaRPr sz="1200" dirty="0">
              <a:latin typeface="Verdana"/>
              <a:cs typeface="Verdana"/>
            </a:endParaRPr>
          </a:p>
        </p:txBody>
      </p:sp>
      <p:graphicFrame>
        <p:nvGraphicFramePr>
          <p:cNvPr id="22" name="Chart 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616040"/>
              </p:ext>
            </p:extLst>
          </p:nvPr>
        </p:nvGraphicFramePr>
        <p:xfrm>
          <a:off x="8378490" y="1387199"/>
          <a:ext cx="3813510" cy="178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5" name="Chart 13">
            <a:extLst>
              <a:ext uri="{FF2B5EF4-FFF2-40B4-BE49-F238E27FC236}">
                <a16:creationId xmlns:a16="http://schemas.microsoft.com/office/drawing/2014/main" id="{2BF09966-DE17-4B41-90B9-48782961A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653263"/>
              </p:ext>
            </p:extLst>
          </p:nvPr>
        </p:nvGraphicFramePr>
        <p:xfrm>
          <a:off x="8484487" y="3216274"/>
          <a:ext cx="3813510" cy="178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Chart 26">
            <a:extLst>
              <a:ext uri="{FF2B5EF4-FFF2-40B4-BE49-F238E27FC236}">
                <a16:creationId xmlns:a16="http://schemas.microsoft.com/office/drawing/2014/main" id="{00000000-0008-0000-0D00-00001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922530"/>
              </p:ext>
            </p:extLst>
          </p:nvPr>
        </p:nvGraphicFramePr>
        <p:xfrm>
          <a:off x="8501693" y="5359584"/>
          <a:ext cx="3813510" cy="178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9542" y="195941"/>
            <a:ext cx="68129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R</a:t>
            </a:r>
            <a:r>
              <a:rPr spc="-80" dirty="0"/>
              <a:t>és</a:t>
            </a:r>
            <a:r>
              <a:rPr spc="-85" dirty="0"/>
              <a:t>u</a:t>
            </a:r>
            <a:r>
              <a:rPr spc="-60" dirty="0"/>
              <a:t>m</a:t>
            </a:r>
            <a:r>
              <a:rPr spc="130" dirty="0"/>
              <a:t>é</a:t>
            </a:r>
            <a:r>
              <a:rPr spc="-195" dirty="0"/>
              <a:t> </a:t>
            </a:r>
            <a:r>
              <a:rPr spc="-425" dirty="0"/>
              <a:t>:</a:t>
            </a:r>
            <a:r>
              <a:rPr spc="-190" dirty="0"/>
              <a:t> </a:t>
            </a:r>
            <a:r>
              <a:rPr spc="-285" dirty="0"/>
              <a:t>B</a:t>
            </a:r>
            <a:r>
              <a:rPr spc="40" dirty="0"/>
              <a:t>ench</a:t>
            </a:r>
            <a:r>
              <a:rPr spc="95" dirty="0"/>
              <a:t>m</a:t>
            </a:r>
            <a:r>
              <a:rPr spc="185" dirty="0"/>
              <a:t>a</a:t>
            </a:r>
            <a:r>
              <a:rPr spc="-220" dirty="0"/>
              <a:t>r</a:t>
            </a:r>
            <a:r>
              <a:rPr spc="-310" dirty="0"/>
              <a:t>k</a:t>
            </a:r>
            <a:r>
              <a:rPr spc="-40" dirty="0"/>
              <a:t>in</a:t>
            </a:r>
            <a:r>
              <a:rPr spc="-45" dirty="0"/>
              <a:t>g</a:t>
            </a:r>
            <a:r>
              <a:rPr spc="-225" dirty="0"/>
              <a:t> </a:t>
            </a:r>
            <a:r>
              <a:rPr spc="-145" dirty="0"/>
              <a:t>K</a:t>
            </a:r>
            <a:r>
              <a:rPr spc="-140" dirty="0"/>
              <a:t>P</a:t>
            </a:r>
            <a:r>
              <a:rPr spc="-415" dirty="0"/>
              <a:t>I</a:t>
            </a:r>
            <a:r>
              <a:rPr spc="-320" dirty="0"/>
              <a:t>s</a:t>
            </a:r>
            <a:r>
              <a:rPr spc="-215" dirty="0"/>
              <a:t> </a:t>
            </a:r>
            <a:r>
              <a:rPr spc="-105" dirty="0"/>
              <a:t>v</a:t>
            </a:r>
            <a:r>
              <a:rPr spc="100" dirty="0"/>
              <a:t>o</a:t>
            </a:r>
            <a:r>
              <a:rPr spc="-150" dirty="0"/>
              <a:t>i</a:t>
            </a:r>
            <a:r>
              <a:rPr spc="-305" dirty="0"/>
              <a:t>x</a:t>
            </a:r>
            <a:r>
              <a:rPr spc="-180" dirty="0"/>
              <a:t> </a:t>
            </a:r>
            <a:r>
              <a:rPr spc="10" dirty="0"/>
              <a:t>2</a:t>
            </a:r>
            <a:r>
              <a:rPr spc="5" dirty="0"/>
              <a:t>G</a:t>
            </a:r>
            <a:r>
              <a:rPr spc="-5" dirty="0"/>
              <a:t>/3</a:t>
            </a:r>
            <a:r>
              <a:rPr spc="-20" dirty="0"/>
              <a:t>G</a:t>
            </a:r>
            <a:endParaRPr spc="-27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953" y="1794728"/>
            <a:ext cx="1461474" cy="550178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3696" y="1886499"/>
            <a:ext cx="1347597" cy="5393784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415925">
              <a:lnSpc>
                <a:spcPct val="100000"/>
              </a:lnSpc>
            </a:pPr>
            <a:r>
              <a:rPr sz="1100" b="1" spc="-45" dirty="0">
                <a:solidFill>
                  <a:srgbClr val="FFFFFF"/>
                </a:solidFill>
                <a:latin typeface="Tahoma"/>
                <a:cs typeface="Tahoma"/>
              </a:rPr>
              <a:t>2G/3G/CSFB</a:t>
            </a: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lang="fr-FR" sz="1100" b="1" spc="-4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415925">
              <a:lnSpc>
                <a:spcPct val="100000"/>
              </a:lnSpc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4822" y="2153086"/>
            <a:ext cx="180340" cy="680085"/>
          </a:xfrm>
          <a:custGeom>
            <a:avLst/>
            <a:gdLst/>
            <a:ahLst/>
            <a:cxnLst/>
            <a:rect l="l" t="t" r="r" b="b"/>
            <a:pathLst>
              <a:path w="180339" h="680085">
                <a:moveTo>
                  <a:pt x="0" y="0"/>
                </a:moveTo>
                <a:lnTo>
                  <a:pt x="0" y="679703"/>
                </a:lnTo>
                <a:lnTo>
                  <a:pt x="179831" y="339851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2193" y="1135697"/>
            <a:ext cx="146812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255891"/>
                </a:solidFill>
                <a:latin typeface="Verdana"/>
                <a:cs typeface="Verdana"/>
              </a:rPr>
              <a:t>TECHNOLOGIE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9542" y="1177051"/>
            <a:ext cx="255333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55" dirty="0">
                <a:solidFill>
                  <a:srgbClr val="255891"/>
                </a:solidFill>
                <a:latin typeface="Tahoma"/>
                <a:cs typeface="Tahoma"/>
              </a:rPr>
              <a:t>P</a:t>
            </a:r>
            <a:r>
              <a:rPr sz="1400" b="1" spc="-204" dirty="0">
                <a:solidFill>
                  <a:srgbClr val="255891"/>
                </a:solidFill>
                <a:latin typeface="Tahoma"/>
                <a:cs typeface="Tahoma"/>
              </a:rPr>
              <a:t>R</a:t>
            </a:r>
            <a:r>
              <a:rPr sz="1400" b="1" spc="-30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55" dirty="0">
                <a:solidFill>
                  <a:srgbClr val="255891"/>
                </a:solidFill>
                <a:latin typeface="Tahoma"/>
                <a:cs typeface="Tahoma"/>
              </a:rPr>
              <a:t>N</a:t>
            </a:r>
            <a:r>
              <a:rPr sz="1400" b="1" spc="35" dirty="0">
                <a:solidFill>
                  <a:srgbClr val="255891"/>
                </a:solidFill>
                <a:latin typeface="Tahoma"/>
                <a:cs typeface="Tahoma"/>
              </a:rPr>
              <a:t>C</a:t>
            </a:r>
            <a:r>
              <a:rPr sz="1400" b="1" spc="-30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-155" dirty="0">
                <a:solidFill>
                  <a:srgbClr val="255891"/>
                </a:solidFill>
                <a:latin typeface="Tahoma"/>
                <a:cs typeface="Tahoma"/>
              </a:rPr>
              <a:t>P</a:t>
            </a:r>
            <a:r>
              <a:rPr sz="1400" b="1" spc="-65" dirty="0">
                <a:solidFill>
                  <a:srgbClr val="255891"/>
                </a:solidFill>
                <a:latin typeface="Tahoma"/>
                <a:cs typeface="Tahoma"/>
              </a:rPr>
              <a:t>A</a:t>
            </a:r>
            <a:r>
              <a:rPr sz="1400" b="1" spc="-45" dirty="0">
                <a:solidFill>
                  <a:srgbClr val="255891"/>
                </a:solidFill>
                <a:latin typeface="Tahoma"/>
                <a:cs typeface="Tahoma"/>
              </a:rPr>
              <a:t>L</a:t>
            </a:r>
            <a:r>
              <a:rPr sz="1400" b="1" spc="-150" dirty="0">
                <a:solidFill>
                  <a:srgbClr val="255891"/>
                </a:solidFill>
                <a:latin typeface="Tahoma"/>
                <a:cs typeface="Tahoma"/>
              </a:rPr>
              <a:t>E</a:t>
            </a:r>
            <a:r>
              <a:rPr sz="1400" b="1" spc="-165" dirty="0">
                <a:solidFill>
                  <a:srgbClr val="255891"/>
                </a:solidFill>
                <a:latin typeface="Tahoma"/>
                <a:cs typeface="Tahoma"/>
              </a:rPr>
              <a:t>S</a:t>
            </a:r>
            <a:r>
              <a:rPr sz="1400" b="1" spc="45" dirty="0">
                <a:solidFill>
                  <a:srgbClr val="255891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255891"/>
                </a:solidFill>
                <a:latin typeface="Tahoma"/>
                <a:cs typeface="Tahoma"/>
              </a:rPr>
              <a:t>C</a:t>
            </a:r>
            <a:r>
              <a:rPr sz="1400" b="1" spc="90" dirty="0">
                <a:solidFill>
                  <a:srgbClr val="255891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255891"/>
                </a:solidFill>
                <a:latin typeface="Tahoma"/>
                <a:cs typeface="Tahoma"/>
              </a:rPr>
              <a:t>N</a:t>
            </a:r>
            <a:r>
              <a:rPr sz="1400" b="1" spc="-105" dirty="0">
                <a:solidFill>
                  <a:srgbClr val="255891"/>
                </a:solidFill>
                <a:latin typeface="Tahoma"/>
                <a:cs typeface="Tahoma"/>
              </a:rPr>
              <a:t>S</a:t>
            </a:r>
            <a:r>
              <a:rPr sz="1400" b="1" spc="-285" dirty="0">
                <a:solidFill>
                  <a:srgbClr val="255891"/>
                </a:solidFill>
                <a:latin typeface="Tahoma"/>
                <a:cs typeface="Tahoma"/>
              </a:rPr>
              <a:t>T</a:t>
            </a:r>
            <a:r>
              <a:rPr sz="1400" b="1" spc="-105" dirty="0">
                <a:solidFill>
                  <a:srgbClr val="255891"/>
                </a:solidFill>
                <a:latin typeface="Tahoma"/>
                <a:cs typeface="Tahoma"/>
              </a:rPr>
              <a:t>ATAT</a:t>
            </a:r>
            <a:r>
              <a:rPr sz="1400" b="1" spc="-300" dirty="0">
                <a:solidFill>
                  <a:srgbClr val="255891"/>
                </a:solidFill>
                <a:latin typeface="Tahoma"/>
                <a:cs typeface="Tahoma"/>
              </a:rPr>
              <a:t>I</a:t>
            </a:r>
            <a:r>
              <a:rPr sz="1400" b="1" spc="90" dirty="0">
                <a:solidFill>
                  <a:srgbClr val="255891"/>
                </a:solidFill>
                <a:latin typeface="Tahoma"/>
                <a:cs typeface="Tahoma"/>
              </a:rPr>
              <a:t>O</a:t>
            </a:r>
            <a:r>
              <a:rPr sz="1400" b="1" spc="-105" dirty="0">
                <a:solidFill>
                  <a:srgbClr val="255891"/>
                </a:solidFill>
                <a:latin typeface="Tahoma"/>
                <a:cs typeface="Tahoma"/>
              </a:rPr>
              <a:t>NS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97821" y="2153086"/>
            <a:ext cx="5986487" cy="175791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spcBef>
                <a:spcPts val="145"/>
              </a:spcBef>
            </a:pPr>
            <a:r>
              <a:rPr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Accessibilité (CSSR):</a:t>
            </a:r>
            <a:endParaRPr lang="fr-FR" sz="12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endParaRPr sz="800" dirty="0">
              <a:latin typeface="Verdana"/>
              <a:cs typeface="Verdana"/>
            </a:endParaRPr>
          </a:p>
          <a:p>
            <a:pPr marL="12700" algn="just">
              <a:spcBef>
                <a:spcPts val="145"/>
              </a:spcBef>
            </a:pPr>
            <a:r>
              <a:rPr lang="fr-FR" sz="1200" spc="5" dirty="0">
                <a:latin typeface="Verdana"/>
                <a:cs typeface="Verdana"/>
              </a:rPr>
              <a:t>Tunisie Telecom se classe en 3</a:t>
            </a:r>
            <a:r>
              <a:rPr lang="fr-FR" sz="1200" spc="5" baseline="30000" dirty="0">
                <a:latin typeface="Verdana"/>
                <a:cs typeface="Verdana"/>
              </a:rPr>
              <a:t>ème</a:t>
            </a:r>
            <a:r>
              <a:rPr lang="fr-FR" sz="1200" spc="5" dirty="0">
                <a:latin typeface="Verdana"/>
                <a:cs typeface="Verdana"/>
              </a:rPr>
              <a:t> position en terme du </a:t>
            </a:r>
            <a:r>
              <a:rPr sz="1200" spc="5" dirty="0" err="1">
                <a:latin typeface="Verdana"/>
                <a:cs typeface="Verdana"/>
              </a:rPr>
              <a:t>t</a:t>
            </a:r>
            <a:r>
              <a:rPr sz="1200" dirty="0" err="1">
                <a:latin typeface="Verdana"/>
                <a:cs typeface="Verdana"/>
              </a:rPr>
              <a:t>a</a:t>
            </a:r>
            <a:r>
              <a:rPr sz="1200" spc="5" dirty="0" err="1">
                <a:latin typeface="Verdana"/>
                <a:cs typeface="Verdana"/>
              </a:rPr>
              <a:t>u</a:t>
            </a:r>
            <a:r>
              <a:rPr sz="1200" dirty="0" err="1">
                <a:latin typeface="Verdana"/>
                <a:cs typeface="Verdana"/>
              </a:rPr>
              <a:t>x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d</a:t>
            </a:r>
            <a:r>
              <a:rPr sz="1200" dirty="0">
                <a:latin typeface="Verdana"/>
                <a:cs typeface="Verdana"/>
              </a:rPr>
              <a:t>e</a:t>
            </a:r>
            <a:r>
              <a:rPr sz="1200" spc="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</a:t>
            </a:r>
            <a:r>
              <a:rPr sz="1200" spc="5" dirty="0">
                <a:latin typeface="Verdana"/>
                <a:cs typeface="Verdana"/>
              </a:rPr>
              <a:t>u</a:t>
            </a:r>
            <a:r>
              <a:rPr sz="1200" dirty="0">
                <a:latin typeface="Verdana"/>
                <a:cs typeface="Verdana"/>
              </a:rPr>
              <a:t>ccès</a:t>
            </a:r>
            <a:r>
              <a:rPr lang="fr-FR" sz="1200" dirty="0">
                <a:latin typeface="Verdana"/>
                <a:cs typeface="Verdana"/>
              </a:rPr>
              <a:t> d'établissement</a:t>
            </a:r>
            <a:r>
              <a:rPr lang="fr-FR" sz="1200" spc="-60" dirty="0">
                <a:latin typeface="Verdana"/>
                <a:cs typeface="Verdana"/>
              </a:rPr>
              <a:t> </a:t>
            </a:r>
            <a:r>
              <a:rPr lang="fr-FR" sz="1200" spc="-5" dirty="0">
                <a:latin typeface="Verdana"/>
                <a:cs typeface="Verdana"/>
              </a:rPr>
              <a:t>d'appel</a:t>
            </a:r>
            <a:r>
              <a:rPr lang="fr-FR" sz="1200" spc="2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(99,4%) vs</a:t>
            </a:r>
            <a:r>
              <a:rPr lang="fr-FR" sz="1200" spc="-2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(99,6%)</a:t>
            </a:r>
            <a:r>
              <a:rPr lang="fr-FR" sz="1200" spc="-5" dirty="0">
                <a:latin typeface="Verdana"/>
                <a:cs typeface="Verdana"/>
              </a:rPr>
              <a:t> </a:t>
            </a:r>
            <a:r>
              <a:rPr lang="fr-FR" sz="1200" spc="-5" dirty="0" err="1">
                <a:latin typeface="Verdana"/>
                <a:cs typeface="Verdana"/>
              </a:rPr>
              <a:t>Ooreddo</a:t>
            </a:r>
            <a:r>
              <a:rPr lang="fr-FR" sz="1200" spc="25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vs</a:t>
            </a:r>
            <a:r>
              <a:rPr lang="fr-FR" sz="1200" spc="5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(100%) Orange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endParaRPr lang="fr-FR" sz="800" u="sng" spc="-5" dirty="0">
              <a:solidFill>
                <a:srgbClr val="585858"/>
              </a:solidFill>
              <a:latin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E7E7E"/>
                  </a:solidFill>
                </a:uFill>
                <a:latin typeface="Verdana"/>
                <a:ea typeface="+mn-ea"/>
                <a:cs typeface="Verdana"/>
              </a:rPr>
              <a:t>Call</a:t>
            </a:r>
            <a:r>
              <a:rPr kumimoji="0" lang="fr-FR" sz="1200" b="1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E7E7E"/>
                  </a:solidFill>
                </a:uFill>
                <a:latin typeface="Verdana"/>
                <a:ea typeface="+mn-ea"/>
                <a:cs typeface="Verdana"/>
              </a:rPr>
              <a:t> </a:t>
            </a:r>
            <a:r>
              <a:rPr kumimoji="0" lang="fr-FR" sz="12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E7E7E"/>
                  </a:solidFill>
                </a:uFill>
                <a:latin typeface="Verdana"/>
                <a:ea typeface="+mn-ea"/>
                <a:cs typeface="Verdana"/>
              </a:rPr>
              <a:t>setup</a:t>
            </a:r>
            <a:r>
              <a:rPr kumimoji="0" lang="fr-FR" sz="1200" b="1" i="0" u="heavy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E7E7E"/>
                  </a:solidFill>
                </a:uFill>
                <a:latin typeface="Verdana"/>
                <a:ea typeface="+mn-ea"/>
                <a:cs typeface="Verdana"/>
              </a:rPr>
              <a:t> </a:t>
            </a:r>
            <a:r>
              <a:rPr kumimoji="0" lang="fr-FR" sz="12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E7E7E"/>
                  </a:solidFill>
                </a:uFill>
                <a:latin typeface="Verdana"/>
                <a:ea typeface="+mn-ea"/>
                <a:cs typeface="Verdana"/>
              </a:rPr>
              <a:t>time: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266065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TT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présente le plus élevé Call setup Time de 6,7s</a:t>
            </a:r>
            <a:r>
              <a:rPr kumimoji="0" lang="fr-FR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vs </a:t>
            </a:r>
            <a:r>
              <a:rPr kumimoji="0" lang="fr-FR" sz="12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Ooredoo</a:t>
            </a:r>
            <a:r>
              <a:rPr kumimoji="0" lang="fr-FR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5,39s</a:t>
            </a:r>
            <a:r>
              <a:rPr kumimoji="0" lang="fr-FR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et Orange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4,02s.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endParaRPr sz="800" u="sng" spc="-5" dirty="0">
              <a:solidFill>
                <a:srgbClr val="585858"/>
              </a:solidFill>
              <a:latin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01885" y="4002122"/>
            <a:ext cx="6056986" cy="26956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spcBef>
                <a:spcPts val="145"/>
              </a:spcBef>
            </a:pPr>
            <a:r>
              <a:rPr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Call Drop Rate (CDR):</a:t>
            </a:r>
            <a:endParaRPr lang="fr-FR" sz="12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>
              <a:spcBef>
                <a:spcPts val="145"/>
              </a:spcBef>
            </a:pPr>
            <a:endParaRPr sz="8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fr-FR" sz="1200" dirty="0">
                <a:latin typeface="Verdana"/>
                <a:cs typeface="Verdana"/>
              </a:rPr>
              <a:t>TT  se positionne en 3ème place en termes du </a:t>
            </a:r>
            <a:r>
              <a:rPr lang="fr-FR" sz="1200" spc="-10" dirty="0">
                <a:latin typeface="Verdana"/>
                <a:cs typeface="Verdana"/>
              </a:rPr>
              <a:t>t</a:t>
            </a:r>
            <a:r>
              <a:rPr sz="1200" spc="-35" dirty="0">
                <a:latin typeface="Verdana"/>
                <a:cs typeface="Verdana"/>
              </a:rPr>
              <a:t>aux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de</a:t>
            </a:r>
            <a:r>
              <a:rPr sz="1200" spc="15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coupure</a:t>
            </a:r>
            <a:r>
              <a:rPr sz="1200" spc="10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d’appel</a:t>
            </a:r>
            <a:r>
              <a:rPr lang="fr-FR" sz="1200" spc="-5" dirty="0">
                <a:latin typeface="Verdana"/>
                <a:cs typeface="Verdana"/>
              </a:rPr>
              <a:t>. Le CDR</a:t>
            </a:r>
            <a:r>
              <a:rPr sz="1200" spc="25" dirty="0">
                <a:latin typeface="Verdana"/>
                <a:cs typeface="Verdana"/>
              </a:rPr>
              <a:t> </a:t>
            </a:r>
            <a:r>
              <a:rPr sz="1200" dirty="0" err="1">
                <a:latin typeface="Verdana"/>
                <a:cs typeface="Verdana"/>
              </a:rPr>
              <a:t>est</a:t>
            </a:r>
            <a:r>
              <a:rPr sz="120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de 0,95</a:t>
            </a:r>
            <a:r>
              <a:rPr sz="1200" dirty="0">
                <a:latin typeface="Verdana"/>
                <a:cs typeface="Verdana"/>
              </a:rPr>
              <a:t>%</a:t>
            </a:r>
            <a:r>
              <a:rPr lang="fr-FR" sz="1200" dirty="0">
                <a:latin typeface="Verdana"/>
                <a:cs typeface="Verdana"/>
              </a:rPr>
              <a:t>  pour TT, 0% pour </a:t>
            </a:r>
            <a:r>
              <a:rPr lang="fr-FR" sz="1200" dirty="0" err="1">
                <a:latin typeface="Verdana"/>
                <a:cs typeface="Verdana"/>
              </a:rPr>
              <a:t>Ooreddoo</a:t>
            </a:r>
            <a:r>
              <a:rPr lang="fr-FR" sz="1200" dirty="0">
                <a:latin typeface="Verdana"/>
                <a:cs typeface="Verdana"/>
              </a:rPr>
              <a:t> et 0,77% pour Orange</a:t>
            </a:r>
            <a:endParaRPr lang="fr-FR" sz="1200" spc="-15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endParaRPr sz="800" dirty="0">
              <a:latin typeface="Verdana"/>
              <a:cs typeface="Verdana"/>
            </a:endParaRPr>
          </a:p>
          <a:p>
            <a:pPr marL="12700">
              <a:spcBef>
                <a:spcPts val="145"/>
              </a:spcBef>
            </a:pPr>
            <a:r>
              <a:rPr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Qualité Vocale (MOS) :</a:t>
            </a:r>
            <a:endParaRPr lang="fr-FR" sz="12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>
              <a:spcBef>
                <a:spcPts val="145"/>
              </a:spcBef>
            </a:pPr>
            <a:endParaRPr sz="8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 marR="5080">
              <a:spcBef>
                <a:spcPts val="145"/>
              </a:spcBef>
            </a:pPr>
            <a:r>
              <a:rPr lang="fr-FR"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TT occupe la troisième place en termes de </a:t>
            </a:r>
            <a:r>
              <a:rPr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La </a:t>
            </a:r>
            <a:r>
              <a:rPr sz="1200" spc="-5" dirty="0" err="1">
                <a:uFill>
                  <a:solidFill>
                    <a:srgbClr val="7E7E7E"/>
                  </a:solidFill>
                </a:uFill>
                <a:latin typeface="Verdana"/>
              </a:rPr>
              <a:t>qualité</a:t>
            </a:r>
            <a:r>
              <a:rPr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 </a:t>
            </a:r>
            <a:r>
              <a:rPr sz="1200" spc="-5" dirty="0" err="1">
                <a:uFill>
                  <a:solidFill>
                    <a:srgbClr val="7E7E7E"/>
                  </a:solidFill>
                </a:uFill>
                <a:latin typeface="Verdana"/>
              </a:rPr>
              <a:t>vocale</a:t>
            </a:r>
            <a:r>
              <a:rPr lang="fr-FR"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 MOS</a:t>
            </a:r>
            <a:r>
              <a:rPr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 </a:t>
            </a:r>
            <a:r>
              <a:rPr lang="fr-FR" sz="1200" spc="-5" dirty="0">
                <a:uFill>
                  <a:solidFill>
                    <a:srgbClr val="7E7E7E"/>
                  </a:solidFill>
                </a:uFill>
                <a:latin typeface="Verdana"/>
              </a:rPr>
              <a:t>de</a:t>
            </a:r>
            <a:r>
              <a:rPr sz="1200" spc="5" dirty="0">
                <a:latin typeface="Verdana"/>
                <a:cs typeface="Verdana"/>
              </a:rPr>
              <a:t> 3</a:t>
            </a:r>
            <a:r>
              <a:rPr lang="fr-FR" sz="1200" spc="5" dirty="0">
                <a:latin typeface="Verdana"/>
                <a:cs typeface="Verdana"/>
              </a:rPr>
              <a:t>,79 </a:t>
            </a:r>
            <a:r>
              <a:rPr sz="1200" dirty="0">
                <a:latin typeface="Verdana"/>
                <a:cs typeface="Verdana"/>
              </a:rPr>
              <a:t>vs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4</a:t>
            </a:r>
            <a:r>
              <a:rPr sz="1200" dirty="0">
                <a:latin typeface="Verdana"/>
                <a:cs typeface="Verdana"/>
              </a:rPr>
              <a:t>,</a:t>
            </a:r>
            <a:r>
              <a:rPr lang="fr-FR" sz="1200" dirty="0">
                <a:latin typeface="Verdana"/>
                <a:cs typeface="Verdana"/>
              </a:rPr>
              <a:t>15</a:t>
            </a:r>
            <a:r>
              <a:rPr sz="1200" spc="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Ooredoo</a:t>
            </a:r>
            <a:r>
              <a:rPr sz="1200" spc="2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et 4,13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Orange</a:t>
            </a:r>
            <a:endParaRPr lang="fr-FR" sz="1200" spc="-10" dirty="0">
              <a:latin typeface="Verdana"/>
              <a:cs typeface="Verdana"/>
            </a:endParaRPr>
          </a:p>
          <a:p>
            <a:pPr marL="12700" marR="5080">
              <a:spcBef>
                <a:spcPts val="145"/>
              </a:spcBef>
            </a:pPr>
            <a:endParaRPr lang="fr-FR" sz="1200" spc="-10" dirty="0">
              <a:latin typeface="Verdana"/>
              <a:cs typeface="Verdana"/>
            </a:endParaRPr>
          </a:p>
          <a:p>
            <a:pPr marL="12700">
              <a:spcBef>
                <a:spcPts val="145"/>
              </a:spcBef>
            </a:pPr>
            <a:r>
              <a:rPr lang="fr-FR"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Qualité du </a:t>
            </a:r>
            <a:r>
              <a:rPr lang="fr-FR" sz="1200" b="1" u="sng" spc="-5" dirty="0" err="1">
                <a:uFill>
                  <a:solidFill>
                    <a:srgbClr val="7E7E7E"/>
                  </a:solidFill>
                </a:uFill>
                <a:latin typeface="Verdana"/>
              </a:rPr>
              <a:t>sgnal</a:t>
            </a:r>
            <a:r>
              <a:rPr lang="fr-FR"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 (</a:t>
            </a:r>
            <a:r>
              <a:rPr lang="fr-FR" sz="1200" b="1" u="sng" spc="-5" dirty="0" err="1">
                <a:uFill>
                  <a:solidFill>
                    <a:srgbClr val="7E7E7E"/>
                  </a:solidFill>
                </a:uFill>
                <a:latin typeface="Verdana"/>
              </a:rPr>
              <a:t>EcNo</a:t>
            </a:r>
            <a:r>
              <a:rPr lang="fr-FR" sz="1200" b="1" u="sng" spc="-5" dirty="0">
                <a:uFill>
                  <a:solidFill>
                    <a:srgbClr val="7E7E7E"/>
                  </a:solidFill>
                </a:uFill>
                <a:latin typeface="Verdana"/>
              </a:rPr>
              <a:t>):</a:t>
            </a:r>
          </a:p>
          <a:p>
            <a:pPr marL="12700">
              <a:spcBef>
                <a:spcPts val="145"/>
              </a:spcBef>
            </a:pPr>
            <a:endParaRPr lang="fr-FR" sz="800" b="1" u="sng" spc="-5" dirty="0">
              <a:uFill>
                <a:solidFill>
                  <a:srgbClr val="7E7E7E"/>
                </a:solidFill>
              </a:uFill>
              <a:latin typeface="Verdana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fr-FR" sz="1200" spc="-90" dirty="0">
                <a:latin typeface="Verdana"/>
                <a:cs typeface="Verdana"/>
              </a:rPr>
              <a:t>La </a:t>
            </a:r>
            <a:r>
              <a:rPr lang="fr-FR" sz="1200" spc="5" dirty="0">
                <a:latin typeface="Verdana"/>
                <a:cs typeface="Verdana"/>
              </a:rPr>
              <a:t>qualité</a:t>
            </a:r>
            <a:r>
              <a:rPr lang="fr-FR" sz="1200" spc="-85" dirty="0">
                <a:latin typeface="Verdana"/>
                <a:cs typeface="Verdana"/>
              </a:rPr>
              <a:t> </a:t>
            </a:r>
            <a:r>
              <a:rPr lang="fr-FR" sz="1200" spc="-5" dirty="0">
                <a:latin typeface="Verdana"/>
                <a:cs typeface="Verdana"/>
              </a:rPr>
              <a:t>de</a:t>
            </a:r>
            <a:r>
              <a:rPr lang="fr-FR" sz="1200" spc="15" dirty="0">
                <a:latin typeface="Verdana"/>
                <a:cs typeface="Verdana"/>
              </a:rPr>
              <a:t> </a:t>
            </a:r>
            <a:r>
              <a:rPr lang="fr-FR" sz="1200" spc="5" dirty="0">
                <a:latin typeface="Verdana"/>
                <a:cs typeface="Verdana"/>
              </a:rPr>
              <a:t>signal </a:t>
            </a:r>
            <a:r>
              <a:rPr lang="fr-FR" sz="1200" dirty="0">
                <a:latin typeface="Verdana"/>
                <a:cs typeface="Verdana"/>
              </a:rPr>
              <a:t>EcN0 est comparable pour les trois opérateur (-8,08)</a:t>
            </a:r>
            <a:r>
              <a:rPr lang="fr-FR" sz="1200" spc="-5" dirty="0">
                <a:latin typeface="Verdana"/>
                <a:cs typeface="Verdana"/>
              </a:rPr>
              <a:t> OO </a:t>
            </a:r>
            <a:r>
              <a:rPr lang="fr-FR" sz="1200" dirty="0">
                <a:latin typeface="Verdana"/>
                <a:cs typeface="Verdana"/>
              </a:rPr>
              <a:t>vs</a:t>
            </a:r>
            <a:r>
              <a:rPr lang="fr-FR" sz="1200" spc="-1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(-8,59)</a:t>
            </a:r>
            <a:r>
              <a:rPr lang="fr-FR" sz="1200" spc="-10" dirty="0">
                <a:latin typeface="Verdana"/>
                <a:cs typeface="Verdana"/>
              </a:rPr>
              <a:t> TT</a:t>
            </a:r>
            <a:r>
              <a:rPr lang="fr-FR" sz="1200" spc="25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et</a:t>
            </a:r>
            <a:r>
              <a:rPr lang="fr-FR" sz="1200" spc="10" dirty="0">
                <a:latin typeface="Verdana"/>
                <a:cs typeface="Verdana"/>
              </a:rPr>
              <a:t> </a:t>
            </a:r>
            <a:r>
              <a:rPr lang="fr-FR" sz="1200" dirty="0">
                <a:latin typeface="Verdana"/>
                <a:cs typeface="Verdana"/>
              </a:rPr>
              <a:t>(-8,38) </a:t>
            </a:r>
            <a:r>
              <a:rPr lang="fr-FR" sz="1200" spc="-10" dirty="0">
                <a:latin typeface="Verdana"/>
                <a:cs typeface="Verdana"/>
              </a:rPr>
              <a:t>Orange</a:t>
            </a:r>
          </a:p>
          <a:p>
            <a:pPr marL="12700" marR="5080">
              <a:spcBef>
                <a:spcPts val="145"/>
              </a:spcBef>
            </a:pPr>
            <a:endParaRPr sz="1200" dirty="0">
              <a:latin typeface="Verdana"/>
              <a:cs typeface="Verdana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2F371B9-704D-28C8-FC17-98DE6DD407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96400" y="7015798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12</a:t>
            </a:fld>
            <a:endParaRPr lang="fr-FR" dirty="0"/>
          </a:p>
        </p:txBody>
      </p:sp>
      <p:grpSp>
        <p:nvGrpSpPr>
          <p:cNvPr id="3" name="object 13">
            <a:extLst>
              <a:ext uri="{FF2B5EF4-FFF2-40B4-BE49-F238E27FC236}">
                <a16:creationId xmlns:a16="http://schemas.microsoft.com/office/drawing/2014/main" id="{F0D32D77-B9E6-B82D-1F52-8BF7CC4EB924}"/>
              </a:ext>
            </a:extLst>
          </p:cNvPr>
          <p:cNvGrpSpPr/>
          <p:nvPr/>
        </p:nvGrpSpPr>
        <p:grpSpPr>
          <a:xfrm>
            <a:off x="76200" y="1450847"/>
            <a:ext cx="6327648" cy="108078"/>
            <a:chOff x="377952" y="2487929"/>
            <a:chExt cx="6114415" cy="2734310"/>
          </a:xfrm>
        </p:grpSpPr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332DABF9-CE9C-945D-4EAE-0B44FCCDFCA3}"/>
                </a:ext>
              </a:extLst>
            </p:cNvPr>
            <p:cNvSpPr/>
            <p:nvPr/>
          </p:nvSpPr>
          <p:spPr>
            <a:xfrm>
              <a:off x="470916" y="2506979"/>
              <a:ext cx="6002655" cy="1905"/>
            </a:xfrm>
            <a:custGeom>
              <a:avLst/>
              <a:gdLst/>
              <a:ahLst/>
              <a:cxnLst/>
              <a:rect l="l" t="t" r="r" b="b"/>
              <a:pathLst>
                <a:path w="6002655" h="1905">
                  <a:moveTo>
                    <a:pt x="0" y="0"/>
                  </a:moveTo>
                  <a:lnTo>
                    <a:pt x="1669414" y="1524"/>
                  </a:lnTo>
                </a:path>
                <a:path w="6002655" h="1905">
                  <a:moveTo>
                    <a:pt x="2282952" y="0"/>
                  </a:moveTo>
                  <a:lnTo>
                    <a:pt x="6002401" y="1524"/>
                  </a:lnTo>
                </a:path>
              </a:pathLst>
            </a:custGeom>
            <a:ln w="38100">
              <a:solidFill>
                <a:srgbClr val="35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5">
              <a:extLst>
                <a:ext uri="{FF2B5EF4-FFF2-40B4-BE49-F238E27FC236}">
                  <a16:creationId xmlns:a16="http://schemas.microsoft.com/office/drawing/2014/main" id="{512DE15E-33F0-483E-FF14-2DC336204C9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2" y="4044695"/>
              <a:ext cx="1796033" cy="1177289"/>
            </a:xfrm>
            <a:prstGeom prst="rect">
              <a:avLst/>
            </a:prstGeom>
          </p:spPr>
        </p:pic>
      </p:grpSp>
      <p:pic>
        <p:nvPicPr>
          <p:cNvPr id="8" name="object 23">
            <a:extLst>
              <a:ext uri="{FF2B5EF4-FFF2-40B4-BE49-F238E27FC236}">
                <a16:creationId xmlns:a16="http://schemas.microsoft.com/office/drawing/2014/main" id="{63D73B97-126C-AFA9-96BB-26FBCDEE3DD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214" y="10104"/>
            <a:ext cx="903786" cy="634422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95EBC84E-B9C2-FD24-405F-1CDF749D2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855315"/>
              </p:ext>
            </p:extLst>
          </p:nvPr>
        </p:nvGraphicFramePr>
        <p:xfrm>
          <a:off x="8341925" y="672278"/>
          <a:ext cx="3890506" cy="1757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A8930B8C-0CF5-90DB-B788-BADBEB69D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637973"/>
              </p:ext>
            </p:extLst>
          </p:nvPr>
        </p:nvGraphicFramePr>
        <p:xfrm>
          <a:off x="8331039" y="2370994"/>
          <a:ext cx="3890506" cy="162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4BB059-F76B-519A-8A70-C78C1CE440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879272"/>
              </p:ext>
            </p:extLst>
          </p:nvPr>
        </p:nvGraphicFramePr>
        <p:xfrm>
          <a:off x="8341925" y="3864989"/>
          <a:ext cx="3890506" cy="175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7752E979-F667-44BB-F93B-2A9D73D2C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87043"/>
              </p:ext>
            </p:extLst>
          </p:nvPr>
        </p:nvGraphicFramePr>
        <p:xfrm>
          <a:off x="8331039" y="5671854"/>
          <a:ext cx="3890506" cy="169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6432" y="230293"/>
            <a:ext cx="667325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R</a:t>
            </a:r>
            <a:r>
              <a:rPr spc="-80" dirty="0"/>
              <a:t>és</a:t>
            </a:r>
            <a:r>
              <a:rPr spc="-85" dirty="0"/>
              <a:t>u</a:t>
            </a:r>
            <a:r>
              <a:rPr spc="-60" dirty="0"/>
              <a:t>m</a:t>
            </a:r>
            <a:r>
              <a:rPr spc="130" dirty="0"/>
              <a:t>é</a:t>
            </a:r>
            <a:r>
              <a:rPr spc="-195" dirty="0"/>
              <a:t> </a:t>
            </a:r>
            <a:r>
              <a:rPr spc="-425" dirty="0"/>
              <a:t>:</a:t>
            </a:r>
            <a:r>
              <a:rPr spc="-190" dirty="0"/>
              <a:t> </a:t>
            </a:r>
            <a:r>
              <a:rPr spc="-285" dirty="0"/>
              <a:t>B</a:t>
            </a:r>
            <a:r>
              <a:rPr spc="40" dirty="0"/>
              <a:t>ench</a:t>
            </a:r>
            <a:r>
              <a:rPr spc="95" dirty="0"/>
              <a:t>m</a:t>
            </a:r>
            <a:r>
              <a:rPr spc="185" dirty="0"/>
              <a:t>a</a:t>
            </a:r>
            <a:r>
              <a:rPr spc="-220" dirty="0"/>
              <a:t>r</a:t>
            </a:r>
            <a:r>
              <a:rPr spc="-310" dirty="0"/>
              <a:t>k</a:t>
            </a:r>
            <a:r>
              <a:rPr spc="-40" dirty="0"/>
              <a:t>in</a:t>
            </a:r>
            <a:r>
              <a:rPr spc="-45" dirty="0"/>
              <a:t>g</a:t>
            </a:r>
            <a:r>
              <a:rPr spc="-225" dirty="0"/>
              <a:t> </a:t>
            </a:r>
            <a:r>
              <a:rPr spc="-80" dirty="0"/>
              <a:t>D</a:t>
            </a:r>
            <a:r>
              <a:rPr spc="185" dirty="0"/>
              <a:t>a</a:t>
            </a:r>
            <a:r>
              <a:rPr spc="-185" dirty="0"/>
              <a:t>t</a:t>
            </a:r>
            <a:r>
              <a:rPr spc="195" dirty="0"/>
              <a:t>a</a:t>
            </a:r>
            <a:endParaRPr spc="229" dirty="0"/>
          </a:p>
        </p:txBody>
      </p:sp>
      <p:sp>
        <p:nvSpPr>
          <p:cNvPr id="4" name="object 4"/>
          <p:cNvSpPr/>
          <p:nvPr/>
        </p:nvSpPr>
        <p:spPr>
          <a:xfrm>
            <a:off x="2168340" y="1970356"/>
            <a:ext cx="180340" cy="683260"/>
          </a:xfrm>
          <a:custGeom>
            <a:avLst/>
            <a:gdLst/>
            <a:ahLst/>
            <a:cxnLst/>
            <a:rect l="l" t="t" r="r" b="b"/>
            <a:pathLst>
              <a:path w="180339" h="683260">
                <a:moveTo>
                  <a:pt x="0" y="0"/>
                </a:moveTo>
                <a:lnTo>
                  <a:pt x="0" y="682751"/>
                </a:lnTo>
                <a:lnTo>
                  <a:pt x="179831" y="341375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3400" y="1410896"/>
            <a:ext cx="133413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255891"/>
                </a:solidFill>
                <a:latin typeface="Verdana"/>
                <a:cs typeface="Verdana"/>
              </a:rPr>
              <a:t>Technologies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8598" y="1766943"/>
            <a:ext cx="5685790" cy="1905"/>
          </a:xfrm>
          <a:custGeom>
            <a:avLst/>
            <a:gdLst/>
            <a:ahLst/>
            <a:cxnLst/>
            <a:rect l="l" t="t" r="r" b="b"/>
            <a:pathLst>
              <a:path w="5685790" h="1905">
                <a:moveTo>
                  <a:pt x="0" y="0"/>
                </a:moveTo>
                <a:lnTo>
                  <a:pt x="1669414" y="1524"/>
                </a:lnTo>
              </a:path>
              <a:path w="5685790" h="1905">
                <a:moveTo>
                  <a:pt x="1965960" y="0"/>
                </a:moveTo>
                <a:lnTo>
                  <a:pt x="5685409" y="1524"/>
                </a:lnTo>
              </a:path>
            </a:pathLst>
          </a:custGeom>
          <a:ln w="38100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67216" y="3907844"/>
            <a:ext cx="4931168" cy="18760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1" u="heavy" spc="-5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Debit</a:t>
            </a:r>
            <a:r>
              <a:rPr sz="1200" b="1" u="heavy" spc="-40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(</a:t>
            </a:r>
            <a:r>
              <a:rPr lang="fr-FR"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HTTP</a:t>
            </a:r>
            <a:r>
              <a:rPr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):</a:t>
            </a:r>
            <a:r>
              <a:rPr lang="fr-FR"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endParaRPr lang="fr-FR" sz="1200" b="1" i="1" u="heavy" dirty="0">
              <a:uFill>
                <a:solidFill>
                  <a:srgbClr val="7E7E7E"/>
                </a:solidFill>
              </a:uFill>
              <a:latin typeface="Verdana"/>
              <a:cs typeface="Verdana"/>
            </a:endParaRPr>
          </a:p>
          <a:p>
            <a:pPr marL="184150" indent="-171450">
              <a:lnSpc>
                <a:spcPct val="150000"/>
              </a:lnSpc>
              <a:spcBef>
                <a:spcPts val="240"/>
              </a:spcBef>
              <a:buFont typeface="Wingdings" panose="05000000000000000000" pitchFamily="2" charset="2"/>
              <a:buChar char="Ø"/>
            </a:pPr>
            <a:r>
              <a:rPr lang="fr-FR" sz="1200" dirty="0">
                <a:latin typeface="Verdana"/>
                <a:cs typeface="Verdana"/>
              </a:rPr>
              <a:t>TT occupe la 1ère place en termes de débit moyen de 71,74M  vs 46,62M pour  OO et 34,45M pour Orange.</a:t>
            </a:r>
          </a:p>
          <a:p>
            <a:pPr marL="12700">
              <a:lnSpc>
                <a:spcPct val="150000"/>
              </a:lnSpc>
              <a:spcBef>
                <a:spcPts val="240"/>
              </a:spcBef>
            </a:pPr>
            <a:endParaRPr lang="fr-FR" sz="1200" dirty="0">
              <a:latin typeface="Verdana"/>
              <a:cs typeface="Verdana"/>
            </a:endParaRPr>
          </a:p>
          <a:p>
            <a:pPr marL="12700">
              <a:lnSpc>
                <a:spcPct val="150000"/>
              </a:lnSpc>
              <a:spcBef>
                <a:spcPts val="240"/>
              </a:spcBef>
            </a:pPr>
            <a:endParaRPr lang="fr-FR" sz="1200" dirty="0">
              <a:latin typeface="Verdana"/>
              <a:cs typeface="Verdana"/>
            </a:endParaRPr>
          </a:p>
          <a:p>
            <a:pPr marL="184150" indent="-171450">
              <a:lnSpc>
                <a:spcPct val="150000"/>
              </a:lnSpc>
              <a:spcBef>
                <a:spcPts val="240"/>
              </a:spcBef>
              <a:buFont typeface="Wingdings" panose="05000000000000000000" pitchFamily="2" charset="2"/>
              <a:buChar char="Ø"/>
            </a:pPr>
            <a:r>
              <a:rPr lang="fr-FR" sz="1200" dirty="0">
                <a:latin typeface="Verdana"/>
                <a:cs typeface="Verdana"/>
              </a:rPr>
              <a:t>TT présente le meilleur débit 5G </a:t>
            </a:r>
            <a:r>
              <a:rPr lang="fr-FR" sz="1200" dirty="0" err="1">
                <a:latin typeface="Verdana"/>
                <a:cs typeface="Verdana"/>
              </a:rPr>
              <a:t>avg</a:t>
            </a:r>
            <a:r>
              <a:rPr lang="fr-FR" sz="1200" dirty="0">
                <a:latin typeface="Verdana"/>
                <a:cs typeface="Verdana"/>
              </a:rPr>
              <a:t> &amp; Peak.</a:t>
            </a: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816" y="2389631"/>
            <a:ext cx="1796033" cy="398145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45642" y="1903387"/>
            <a:ext cx="1689735" cy="5214248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lang="fr-FR" sz="1100" b="1" spc="-20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0"/>
              </a:spcBef>
            </a:pPr>
            <a:endParaRPr lang="fr-FR" sz="1100" b="1" spc="-2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94676B47-4F4A-382B-485C-A54EC43693FD}"/>
              </a:ext>
            </a:extLst>
          </p:cNvPr>
          <p:cNvSpPr txBox="1"/>
          <p:nvPr/>
        </p:nvSpPr>
        <p:spPr>
          <a:xfrm>
            <a:off x="2536432" y="1926855"/>
            <a:ext cx="5325927" cy="126444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lang="fr-FR" sz="1200" b="1" u="heavy" spc="-5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Taux de succès</a:t>
            </a:r>
            <a:r>
              <a:rPr sz="1200" b="1" u="heavy" spc="-40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(</a:t>
            </a:r>
            <a:r>
              <a:rPr lang="fr-FR" sz="1200" b="1" u="heavy" dirty="0">
                <a:uFill>
                  <a:solidFill>
                    <a:srgbClr val="7E7E7E"/>
                  </a:solidFill>
                </a:uFill>
                <a:latin typeface="Verdana"/>
                <a:cs typeface="Verdana"/>
              </a:rPr>
              <a:t>HTTP</a:t>
            </a:r>
            <a:r>
              <a:rPr sz="1400" spc="-25" dirty="0">
                <a:latin typeface="Verdana"/>
              </a:rPr>
              <a:t>):</a:t>
            </a:r>
            <a:r>
              <a:rPr lang="fr-FR" sz="1400" spc="-25" dirty="0">
                <a:latin typeface="Verdana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endParaRPr lang="fr-FR" sz="1400" spc="-25" dirty="0">
              <a:solidFill>
                <a:srgbClr val="7E7E7E"/>
              </a:solidFill>
              <a:latin typeface="Verdana"/>
            </a:endParaRPr>
          </a:p>
          <a:p>
            <a:pPr marL="298450" indent="-285750">
              <a:lnSpc>
                <a:spcPct val="150000"/>
              </a:lnSpc>
              <a:spcBef>
                <a:spcPts val="240"/>
              </a:spcBef>
              <a:buFont typeface="Wingdings" panose="05000000000000000000" pitchFamily="2" charset="2"/>
              <a:buChar char="Ø"/>
            </a:pPr>
            <a:r>
              <a:rPr lang="fr-FR" sz="1200" spc="-25" dirty="0">
                <a:latin typeface="Verdana"/>
              </a:rPr>
              <a:t>TT figure à la 3</a:t>
            </a:r>
            <a:r>
              <a:rPr lang="fr-FR" sz="1200" spc="-25" baseline="30000" dirty="0">
                <a:latin typeface="Verdana"/>
              </a:rPr>
              <a:t>ème</a:t>
            </a:r>
            <a:r>
              <a:rPr lang="fr-FR" sz="1200" spc="-25" dirty="0">
                <a:latin typeface="Verdana"/>
              </a:rPr>
              <a:t> position en termes de  performance d’accessibilité du service Data. </a:t>
            </a:r>
          </a:p>
          <a:p>
            <a:pPr marL="469900">
              <a:lnSpc>
                <a:spcPct val="100000"/>
              </a:lnSpc>
              <a:spcBef>
                <a:spcPts val="145"/>
              </a:spcBef>
            </a:pPr>
            <a:endParaRPr sz="1200" dirty="0"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6C05A8-2594-64E5-3FE5-53B9DED6CD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96400" y="6971752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13</a:t>
            </a:fld>
            <a:endParaRPr lang="fr-FR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0636804F-C7B4-5B93-E23F-CA4A488A57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214" y="10104"/>
            <a:ext cx="903786" cy="634422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80266164-57D0-4B75-859F-395A5ADF68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067802"/>
              </p:ext>
            </p:extLst>
          </p:nvPr>
        </p:nvGraphicFramePr>
        <p:xfrm>
          <a:off x="7762814" y="1649021"/>
          <a:ext cx="4429186" cy="173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6FED5C24-2ADA-4442-A450-820700423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907123"/>
              </p:ext>
            </p:extLst>
          </p:nvPr>
        </p:nvGraphicFramePr>
        <p:xfrm>
          <a:off x="7836751" y="3618454"/>
          <a:ext cx="2397518" cy="173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BE9D714-5E1B-4733-9C60-F88B26C69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884122"/>
              </p:ext>
            </p:extLst>
          </p:nvPr>
        </p:nvGraphicFramePr>
        <p:xfrm>
          <a:off x="10058400" y="3635249"/>
          <a:ext cx="2397518" cy="1715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8785F310-207E-4C23-83F3-E7292E129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53011"/>
              </p:ext>
            </p:extLst>
          </p:nvPr>
        </p:nvGraphicFramePr>
        <p:xfrm>
          <a:off x="8010930" y="5422848"/>
          <a:ext cx="2397519" cy="1731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981BB618-C670-4670-8099-2A2485A69B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258040"/>
              </p:ext>
            </p:extLst>
          </p:nvPr>
        </p:nvGraphicFramePr>
        <p:xfrm>
          <a:off x="10073148" y="5442696"/>
          <a:ext cx="2397518" cy="173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C720-E918-5AA7-B40D-7CF31BFDC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2B6DEE4E-8375-28A5-2743-DB139151DA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B9AA4A8C-1F41-5470-0474-E627AA2C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9" y="19593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Benchmark Data 5G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622696-4FA0-8F91-F244-93C8F28DFDDB}"/>
              </a:ext>
            </a:extLst>
          </p:cNvPr>
          <p:cNvSpPr txBox="1"/>
          <p:nvPr/>
        </p:nvSpPr>
        <p:spPr>
          <a:xfrm>
            <a:off x="861995" y="862950"/>
            <a:ext cx="5386405" cy="307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2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46% du Traffic Data de TT est véhiculé sur la 5G.</a:t>
            </a:r>
          </a:p>
          <a:p>
            <a:pPr marL="298450" indent="-285750">
              <a:lnSpc>
                <a:spcPct val="2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 err="1">
                <a:latin typeface="Verdana"/>
                <a:cs typeface="Verdana"/>
              </a:rPr>
              <a:t>Ooreddoo</a:t>
            </a:r>
            <a:r>
              <a:rPr lang="fr-FR" sz="1400" spc="-5" dirty="0">
                <a:latin typeface="Verdana"/>
                <a:cs typeface="Verdana"/>
              </a:rPr>
              <a:t> et Orange déploient que la tech 5G TDD au niveau du gouvernorat de Kairouan.</a:t>
            </a:r>
          </a:p>
          <a:p>
            <a:pPr marL="298450" indent="-285750">
              <a:lnSpc>
                <a:spcPct val="2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Pour TT, sur 55 points testés, 38 points se sont servis par la 5G</a:t>
            </a:r>
          </a:p>
          <a:p>
            <a:pPr marL="298450" indent="-285750">
              <a:lnSpc>
                <a:spcPct val="2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 err="1">
                <a:latin typeface="Verdana"/>
                <a:cs typeface="Verdana"/>
              </a:rPr>
              <a:t>Ooredoo</a:t>
            </a:r>
            <a:r>
              <a:rPr lang="fr-FR" sz="1400" spc="-5" dirty="0">
                <a:latin typeface="Verdana"/>
                <a:cs typeface="Verdana"/>
              </a:rPr>
              <a:t> n'était présent que dans 26 points et Orange dans 6 points.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04F1BA-A71A-416D-CBDC-C1B76BA365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14</a:t>
            </a:fld>
            <a:endParaRPr lang="fr-FR" dirty="0"/>
          </a:p>
        </p:txBody>
      </p:sp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A75B340F-C29F-5E5B-0F65-5E65C20205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48318"/>
              </p:ext>
            </p:extLst>
          </p:nvPr>
        </p:nvGraphicFramePr>
        <p:xfrm>
          <a:off x="6248400" y="513538"/>
          <a:ext cx="5848350" cy="685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43477" imgH="9153511" progId="Excel.Sheet.12">
                  <p:embed/>
                </p:oleObj>
              </mc:Choice>
              <mc:Fallback>
                <p:oleObj name="Worksheet" r:id="rId4" imgW="5343477" imgH="91535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8400" y="513538"/>
                        <a:ext cx="5848350" cy="685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2A63BCBF-D761-B977-6B19-17D2620BED5E}"/>
              </a:ext>
            </a:extLst>
          </p:cNvPr>
          <p:cNvGrpSpPr/>
          <p:nvPr/>
        </p:nvGrpSpPr>
        <p:grpSpPr>
          <a:xfrm>
            <a:off x="1751227" y="4174036"/>
            <a:ext cx="3716096" cy="3076549"/>
            <a:chOff x="3751504" y="1277568"/>
            <a:chExt cx="4688992" cy="482991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BEB5445-73C2-B8F5-B761-728ACAF11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008" y="1296453"/>
              <a:ext cx="4662488" cy="4811029"/>
            </a:xfrm>
            <a:prstGeom prst="rect">
              <a:avLst/>
            </a:prstGeom>
          </p:spPr>
        </p:pic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A0181A9-9EA6-477F-A7B2-2202EF916834}"/>
                </a:ext>
              </a:extLst>
            </p:cNvPr>
            <p:cNvSpPr/>
            <p:nvPr/>
          </p:nvSpPr>
          <p:spPr>
            <a:xfrm>
              <a:off x="3751504" y="1277568"/>
              <a:ext cx="674780" cy="3745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fr-FR" sz="1600" b="1"/>
                <a:t>TT</a:t>
              </a:r>
              <a:endParaRPr lang="fr-FR" sz="1100" b="1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4104DD5-1518-2AE3-B0DE-3F149080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3730" y="1322957"/>
              <a:ext cx="1733183" cy="92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28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5026D-EC4A-42E2-7958-225CCF9F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3B63427F-5E51-9FC6-85C7-D75819A6672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A936BC8-874F-32AC-0D8B-9042CDEA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9" y="19593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Benchmark Data 4G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AC0524-805A-901E-7935-9DD035F350EE}"/>
              </a:ext>
            </a:extLst>
          </p:cNvPr>
          <p:cNvSpPr txBox="1"/>
          <p:nvPr/>
        </p:nvSpPr>
        <p:spPr>
          <a:xfrm>
            <a:off x="914400" y="501801"/>
            <a:ext cx="11330005" cy="45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2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altLang="fr-FR" sz="1400" dirty="0">
                <a:latin typeface="Roboto" panose="02000000000000000000" pitchFamily="2" charset="0"/>
              </a:rPr>
              <a:t>TT </a:t>
            </a:r>
            <a:r>
              <a:rPr lang="fr-FR" altLang="fr-FR" sz="1400" spc="-5" dirty="0">
                <a:latin typeface="Verdana"/>
              </a:rPr>
              <a:t>se classe en en 1ère position en termes de </a:t>
            </a:r>
            <a:r>
              <a:rPr lang="fr-FR" sz="1400" spc="-5" dirty="0">
                <a:latin typeface="Verdana"/>
                <a:cs typeface="Verdana"/>
              </a:rPr>
              <a:t>débit DL/UL 4G au niveau du centre ville de </a:t>
            </a:r>
            <a:r>
              <a:rPr lang="fr-FR" sz="1400" spc="-5" dirty="0" err="1">
                <a:latin typeface="Verdana"/>
                <a:cs typeface="Verdana"/>
              </a:rPr>
              <a:t>kairouan</a:t>
            </a:r>
            <a:endParaRPr lang="fr-FR" sz="1400" spc="-5" dirty="0"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2927A6-0D77-7E46-44CD-FC60672140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15</a:t>
            </a:fld>
            <a:endParaRPr lang="fr-FR" dirty="0"/>
          </a:p>
        </p:txBody>
      </p:sp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E9FFFF1-9469-E910-E2D0-A3686F315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288021"/>
              </p:ext>
            </p:extLst>
          </p:nvPr>
        </p:nvGraphicFramePr>
        <p:xfrm>
          <a:off x="1236406" y="1070400"/>
          <a:ext cx="4876800" cy="600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19718" imgH="6924533" progId="Excel.Sheet.12">
                  <p:embed/>
                </p:oleObj>
              </mc:Choice>
              <mc:Fallback>
                <p:oleObj name="Worksheet" r:id="rId4" imgW="5619718" imgH="69245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6406" y="1070400"/>
                        <a:ext cx="4876800" cy="600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id="{D345B314-AB36-7E32-55EB-242C46CF0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092176"/>
              </p:ext>
            </p:extLst>
          </p:nvPr>
        </p:nvGraphicFramePr>
        <p:xfrm>
          <a:off x="6477000" y="1664443"/>
          <a:ext cx="55419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7629477" imgH="7458075" progId="Excel.Sheet.12">
                  <p:embed/>
                </p:oleObj>
              </mc:Choice>
              <mc:Fallback>
                <p:oleObj name="Worksheet" r:id="rId6" imgW="7629477" imgH="74580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7000" y="1664443"/>
                        <a:ext cx="55419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08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7896-26D0-169B-F550-A00193BD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A2548DFA-DE54-B2D8-1988-C672143EE4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8D55EE61-B18B-1346-39FD-25916D1C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9" y="19593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b="1" kern="1200" dirty="0">
                <a:solidFill>
                  <a:schemeClr val="tx1"/>
                </a:solidFill>
                <a:latin typeface="+mn-lt"/>
                <a:cs typeface="+mn-cs"/>
              </a:rPr>
              <a:t>Benchmark hotspot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ABE00E-A964-46EB-AE07-AE626079EF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EE5601-3F75-C497-41CE-BCD55FCB9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41" y="1785128"/>
            <a:ext cx="5414933" cy="4343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72A90-96EA-A709-7B02-72D4FACFD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785128"/>
            <a:ext cx="545729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13A3005-F782-286B-6403-D64DBFF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4267200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Couverture </a:t>
            </a:r>
            <a:r>
              <a:rPr lang="fr-FR" b="1" kern="1200" dirty="0">
                <a:solidFill>
                  <a:schemeClr val="tx1"/>
                </a:solidFill>
                <a:latin typeface="+mn-lt"/>
                <a:cs typeface="+mn-cs"/>
              </a:rPr>
              <a:t>GSM</a:t>
            </a:r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opérateur  </a:t>
            </a:r>
          </a:p>
        </p:txBody>
      </p:sp>
      <p:sp>
        <p:nvSpPr>
          <p:cNvPr id="8" name="Rectangle : coins arrondis 41">
            <a:extLst>
              <a:ext uri="{FF2B5EF4-FFF2-40B4-BE49-F238E27FC236}">
                <a16:creationId xmlns:a16="http://schemas.microsoft.com/office/drawing/2014/main" id="{00000000-0008-0000-0C00-00003A000000}"/>
              </a:ext>
            </a:extLst>
          </p:cNvPr>
          <p:cNvSpPr/>
          <p:nvPr/>
        </p:nvSpPr>
        <p:spPr>
          <a:xfrm>
            <a:off x="2087425" y="1882258"/>
            <a:ext cx="464564" cy="346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13" name="Rectangle : coins arrondis 28">
            <a:extLst>
              <a:ext uri="{FF2B5EF4-FFF2-40B4-BE49-F238E27FC236}">
                <a16:creationId xmlns:a16="http://schemas.microsoft.com/office/drawing/2014/main" id="{00000000-0008-0000-0C00-00003B000000}"/>
              </a:ext>
            </a:extLst>
          </p:cNvPr>
          <p:cNvSpPr/>
          <p:nvPr/>
        </p:nvSpPr>
        <p:spPr>
          <a:xfrm>
            <a:off x="5956099" y="1887346"/>
            <a:ext cx="528723" cy="3409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2" name="Rectangle : coins arrondis 38">
            <a:extLst>
              <a:ext uri="{FF2B5EF4-FFF2-40B4-BE49-F238E27FC236}">
                <a16:creationId xmlns:a16="http://schemas.microsoft.com/office/drawing/2014/main" id="{00000000-0008-0000-0C00-000040000000}"/>
              </a:ext>
            </a:extLst>
          </p:cNvPr>
          <p:cNvSpPr/>
          <p:nvPr/>
        </p:nvSpPr>
        <p:spPr>
          <a:xfrm>
            <a:off x="9922778" y="1932566"/>
            <a:ext cx="515083" cy="323404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1080C1B-4BAD-EFF7-1BAD-8874216BE4EE}"/>
              </a:ext>
            </a:extLst>
          </p:cNvPr>
          <p:cNvSpPr txBox="1"/>
          <p:nvPr/>
        </p:nvSpPr>
        <p:spPr>
          <a:xfrm>
            <a:off x="1164273" y="1138978"/>
            <a:ext cx="1016825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TT et </a:t>
            </a:r>
            <a:r>
              <a:rPr lang="fr-FR" sz="1400" spc="-5" dirty="0" err="1">
                <a:latin typeface="Verdana"/>
                <a:cs typeface="Verdana"/>
              </a:rPr>
              <a:t>Ooredoo</a:t>
            </a:r>
            <a:r>
              <a:rPr lang="fr-FR" sz="1400" spc="-5" dirty="0">
                <a:latin typeface="Verdana"/>
                <a:cs typeface="Verdana"/>
              </a:rPr>
              <a:t> assurent  une couverture 2G comparable et meilleur que orange.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A48D3A-12D7-256A-B90D-FD594CB999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17</a:t>
            </a:fld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6887CD-FA93-0E37-4B42-BC172847C397}"/>
              </a:ext>
            </a:extLst>
          </p:cNvPr>
          <p:cNvGrpSpPr/>
          <p:nvPr/>
        </p:nvGrpSpPr>
        <p:grpSpPr>
          <a:xfrm>
            <a:off x="609600" y="2549525"/>
            <a:ext cx="11277600" cy="4335556"/>
            <a:chOff x="-2357718" y="499969"/>
            <a:chExt cx="16907436" cy="638511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DE4D75C-3572-6E0B-259C-2E91BFA5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7741" y="508934"/>
              <a:ext cx="4831977" cy="637614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4100910-7F7E-38D8-74E8-92423508E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8282" y="499969"/>
              <a:ext cx="4963800" cy="637614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2872093-BA67-3604-FE1D-4AAA8E1B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357718" y="499969"/>
              <a:ext cx="5182906" cy="632375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D315059-598C-5464-8AAA-B488BDD3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7028" y="553758"/>
              <a:ext cx="1758308" cy="104214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140EC7-FE58-F74A-0BE1-6253D8E5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5756" y="544792"/>
              <a:ext cx="1615372" cy="88750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A896BEE-1B09-01F5-0560-BA2E2358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92018" y="544793"/>
              <a:ext cx="1587921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60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13A3005-F782-286B-6403-D64DBFF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361" y="180664"/>
            <a:ext cx="4648200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Couverture </a:t>
            </a:r>
            <a:r>
              <a:rPr lang="fr-FR" b="1" kern="1200" dirty="0">
                <a:solidFill>
                  <a:schemeClr val="tx1"/>
                </a:solidFill>
                <a:latin typeface="+mn-lt"/>
                <a:cs typeface="+mn-cs"/>
              </a:rPr>
              <a:t>UMTS</a:t>
            </a:r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opérateur  </a:t>
            </a:r>
          </a:p>
        </p:txBody>
      </p:sp>
      <p:sp>
        <p:nvSpPr>
          <p:cNvPr id="8" name="Rectangle : coins arrondis 41">
            <a:extLst>
              <a:ext uri="{FF2B5EF4-FFF2-40B4-BE49-F238E27FC236}">
                <a16:creationId xmlns:a16="http://schemas.microsoft.com/office/drawing/2014/main" id="{00000000-0008-0000-0C00-00003A000000}"/>
              </a:ext>
            </a:extLst>
          </p:cNvPr>
          <p:cNvSpPr/>
          <p:nvPr/>
        </p:nvSpPr>
        <p:spPr>
          <a:xfrm>
            <a:off x="2106725" y="1618413"/>
            <a:ext cx="464564" cy="346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13" name="Rectangle : coins arrondis 28">
            <a:extLst>
              <a:ext uri="{FF2B5EF4-FFF2-40B4-BE49-F238E27FC236}">
                <a16:creationId xmlns:a16="http://schemas.microsoft.com/office/drawing/2014/main" id="{00000000-0008-0000-0C00-00003B000000}"/>
              </a:ext>
            </a:extLst>
          </p:cNvPr>
          <p:cNvSpPr/>
          <p:nvPr/>
        </p:nvSpPr>
        <p:spPr>
          <a:xfrm>
            <a:off x="5831636" y="1618413"/>
            <a:ext cx="528723" cy="3409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2" name="Rectangle : coins arrondis 38">
            <a:extLst>
              <a:ext uri="{FF2B5EF4-FFF2-40B4-BE49-F238E27FC236}">
                <a16:creationId xmlns:a16="http://schemas.microsoft.com/office/drawing/2014/main" id="{00000000-0008-0000-0C00-000040000000}"/>
              </a:ext>
            </a:extLst>
          </p:cNvPr>
          <p:cNvSpPr/>
          <p:nvPr/>
        </p:nvSpPr>
        <p:spPr>
          <a:xfrm>
            <a:off x="9917030" y="1609563"/>
            <a:ext cx="515083" cy="323404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fr-FR" sz="11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F78099-4E88-4E0D-B752-2AD0E1B025F0}"/>
              </a:ext>
            </a:extLst>
          </p:cNvPr>
          <p:cNvSpPr txBox="1"/>
          <p:nvPr/>
        </p:nvSpPr>
        <p:spPr>
          <a:xfrm>
            <a:off x="634417" y="734855"/>
            <a:ext cx="1016825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TT et </a:t>
            </a:r>
            <a:r>
              <a:rPr lang="fr-FR" sz="1400" spc="-5" dirty="0" err="1">
                <a:latin typeface="Verdana"/>
                <a:cs typeface="Verdana"/>
              </a:rPr>
              <a:t>Ooredoo</a:t>
            </a:r>
            <a:r>
              <a:rPr lang="fr-FR" sz="1400" spc="-5" dirty="0">
                <a:latin typeface="Verdana"/>
                <a:cs typeface="Verdana"/>
              </a:rPr>
              <a:t> assurent  une couverture 3G comparable et meilleur que celle d’orange.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FA50F9-8D10-7E86-A604-06F57FDC80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65920" y="6959962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18</a:t>
            </a:fld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3F4AC9F-63B5-BB30-26B1-ECF34718135B}"/>
              </a:ext>
            </a:extLst>
          </p:cNvPr>
          <p:cNvGrpSpPr/>
          <p:nvPr/>
        </p:nvGrpSpPr>
        <p:grpSpPr>
          <a:xfrm>
            <a:off x="634417" y="2092325"/>
            <a:ext cx="11435663" cy="5280660"/>
            <a:chOff x="-2526679" y="12064"/>
            <a:chExt cx="17245358" cy="73609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D255BED-4C9E-C6AB-8817-04937DD3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321" y="57785"/>
              <a:ext cx="5053358" cy="73152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B56D939-F12C-D3C2-E02B-0C6E78838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0722" y="12064"/>
              <a:ext cx="5494019" cy="73609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8CAEB8D-4E73-415A-3085-E526EA10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26679" y="27305"/>
              <a:ext cx="5506678" cy="732282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0BA765E-BBEF-5B5F-680F-20D345F57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761" y="88265"/>
              <a:ext cx="1836686" cy="106694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FD2738A-5B61-6B03-0897-5F407893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8781" y="95884"/>
              <a:ext cx="1878599" cy="103836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C929667-DA93-7678-BDC1-032683DF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59981" y="95885"/>
              <a:ext cx="1931949" cy="1038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181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13A3005-F782-286B-6403-D64DBFF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Couverture LTE par opérateur  </a:t>
            </a:r>
          </a:p>
        </p:txBody>
      </p:sp>
      <p:sp>
        <p:nvSpPr>
          <p:cNvPr id="8" name="Rectangle : coins arrondis 41">
            <a:extLst>
              <a:ext uri="{FF2B5EF4-FFF2-40B4-BE49-F238E27FC236}">
                <a16:creationId xmlns:a16="http://schemas.microsoft.com/office/drawing/2014/main" id="{00000000-0008-0000-0C00-00003A000000}"/>
              </a:ext>
            </a:extLst>
          </p:cNvPr>
          <p:cNvSpPr/>
          <p:nvPr/>
        </p:nvSpPr>
        <p:spPr>
          <a:xfrm>
            <a:off x="2106726" y="1526581"/>
            <a:ext cx="464564" cy="346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13" name="Rectangle : coins arrondis 28">
            <a:extLst>
              <a:ext uri="{FF2B5EF4-FFF2-40B4-BE49-F238E27FC236}">
                <a16:creationId xmlns:a16="http://schemas.microsoft.com/office/drawing/2014/main" id="{00000000-0008-0000-0C00-00003B000000}"/>
              </a:ext>
            </a:extLst>
          </p:cNvPr>
          <p:cNvSpPr/>
          <p:nvPr/>
        </p:nvSpPr>
        <p:spPr>
          <a:xfrm>
            <a:off x="5918789" y="1501683"/>
            <a:ext cx="528723" cy="3409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2" name="Rectangle : coins arrondis 38">
            <a:extLst>
              <a:ext uri="{FF2B5EF4-FFF2-40B4-BE49-F238E27FC236}">
                <a16:creationId xmlns:a16="http://schemas.microsoft.com/office/drawing/2014/main" id="{00000000-0008-0000-0C00-000040000000}"/>
              </a:ext>
            </a:extLst>
          </p:cNvPr>
          <p:cNvSpPr/>
          <p:nvPr/>
        </p:nvSpPr>
        <p:spPr>
          <a:xfrm>
            <a:off x="9827732" y="1537905"/>
            <a:ext cx="515083" cy="323404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522719-5621-EFB5-D274-3FABFA319054}"/>
              </a:ext>
            </a:extLst>
          </p:cNvPr>
          <p:cNvSpPr txBox="1"/>
          <p:nvPr/>
        </p:nvSpPr>
        <p:spPr>
          <a:xfrm>
            <a:off x="1043047" y="882649"/>
            <a:ext cx="1005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Les trois opérateurs assurent une couverture 4G comparable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66C8-B344-DAAB-5458-0D852FE377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19</a:t>
            </a:fld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B24F7E0-01EE-EFFB-D286-CB27F941A9A8}"/>
              </a:ext>
            </a:extLst>
          </p:cNvPr>
          <p:cNvGrpSpPr/>
          <p:nvPr/>
        </p:nvGrpSpPr>
        <p:grpSpPr>
          <a:xfrm>
            <a:off x="762000" y="2016124"/>
            <a:ext cx="10820400" cy="5109847"/>
            <a:chOff x="-3004394" y="-217156"/>
            <a:chExt cx="18200788" cy="781936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537F6E05-CD39-59A0-E84E-ABA15A82B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9606" y="-143199"/>
              <a:ext cx="5246788" cy="770964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C04583F-F0EA-60DE-ABA3-79D895EDB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04394" y="-143198"/>
              <a:ext cx="5001906" cy="774540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643D975-13B2-96CC-1DED-3356560C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6053" y="-217156"/>
              <a:ext cx="5279854" cy="779471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08BC19C-F864-DA70-5D8C-0084CA63C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360" y="-62516"/>
              <a:ext cx="1946740" cy="107702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510AD8E-8160-C9C3-929F-C1ABA4C4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5066" y="-181297"/>
              <a:ext cx="1891267" cy="115323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ACA9DBE-AB0A-7FB9-7708-EED45D57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10518" y="-71481"/>
              <a:ext cx="1908636" cy="1018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51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5308" y="638377"/>
            <a:ext cx="14211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Schedule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69391" y="460247"/>
            <a:ext cx="11448415" cy="4451478"/>
            <a:chOff x="469391" y="460247"/>
            <a:chExt cx="11448415" cy="4430395"/>
          </a:xfrm>
        </p:grpSpPr>
        <p:sp>
          <p:nvSpPr>
            <p:cNvPr id="6" name="object 6"/>
            <p:cNvSpPr/>
            <p:nvPr/>
          </p:nvSpPr>
          <p:spPr>
            <a:xfrm>
              <a:off x="921486" y="4884165"/>
              <a:ext cx="10996295" cy="0"/>
            </a:xfrm>
            <a:custGeom>
              <a:avLst/>
              <a:gdLst/>
              <a:ahLst/>
              <a:cxnLst/>
              <a:rect l="l" t="t" r="r" b="b"/>
              <a:pathLst>
                <a:path w="10996295">
                  <a:moveTo>
                    <a:pt x="0" y="0"/>
                  </a:moveTo>
                  <a:lnTo>
                    <a:pt x="10996193" y="0"/>
                  </a:lnTo>
                </a:path>
              </a:pathLst>
            </a:custGeom>
            <a:ln w="12700">
              <a:solidFill>
                <a:srgbClr val="35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9392" y="1798319"/>
              <a:ext cx="368935" cy="1533525"/>
            </a:xfrm>
            <a:custGeom>
              <a:avLst/>
              <a:gdLst/>
              <a:ahLst/>
              <a:cxnLst/>
              <a:rect l="l" t="t" r="r" b="b"/>
              <a:pathLst>
                <a:path w="368934" h="1533525">
                  <a:moveTo>
                    <a:pt x="141909" y="1394841"/>
                  </a:moveTo>
                  <a:lnTo>
                    <a:pt x="140423" y="1385455"/>
                  </a:lnTo>
                  <a:lnTo>
                    <a:pt x="139280" y="1375702"/>
                  </a:lnTo>
                  <a:lnTo>
                    <a:pt x="138557" y="1365808"/>
                  </a:lnTo>
                  <a:lnTo>
                    <a:pt x="138303" y="1355979"/>
                  </a:lnTo>
                  <a:lnTo>
                    <a:pt x="85001" y="1355979"/>
                  </a:lnTo>
                  <a:lnTo>
                    <a:pt x="95808" y="1394841"/>
                  </a:lnTo>
                  <a:lnTo>
                    <a:pt x="141909" y="1394841"/>
                  </a:lnTo>
                  <a:close/>
                </a:path>
                <a:path w="368934" h="1533525">
                  <a:moveTo>
                    <a:pt x="141909" y="1302639"/>
                  </a:moveTo>
                  <a:lnTo>
                    <a:pt x="95808" y="1302639"/>
                  </a:lnTo>
                  <a:lnTo>
                    <a:pt x="91478" y="1311567"/>
                  </a:lnTo>
                  <a:lnTo>
                    <a:pt x="88239" y="1320952"/>
                  </a:lnTo>
                  <a:lnTo>
                    <a:pt x="86080" y="1330744"/>
                  </a:lnTo>
                  <a:lnTo>
                    <a:pt x="85001" y="1340866"/>
                  </a:lnTo>
                  <a:lnTo>
                    <a:pt x="138303" y="1340866"/>
                  </a:lnTo>
                  <a:lnTo>
                    <a:pt x="138557" y="1331150"/>
                  </a:lnTo>
                  <a:lnTo>
                    <a:pt x="139280" y="1321473"/>
                  </a:lnTo>
                  <a:lnTo>
                    <a:pt x="140423" y="1311935"/>
                  </a:lnTo>
                  <a:lnTo>
                    <a:pt x="141909" y="1302639"/>
                  </a:lnTo>
                  <a:close/>
                </a:path>
                <a:path w="368934" h="1533525">
                  <a:moveTo>
                    <a:pt x="158470" y="1444498"/>
                  </a:moveTo>
                  <a:lnTo>
                    <a:pt x="154393" y="1437386"/>
                  </a:lnTo>
                  <a:lnTo>
                    <a:pt x="150812" y="1429143"/>
                  </a:lnTo>
                  <a:lnTo>
                    <a:pt x="147624" y="1419923"/>
                  </a:lnTo>
                  <a:lnTo>
                    <a:pt x="144780" y="1409954"/>
                  </a:lnTo>
                  <a:lnTo>
                    <a:pt x="105892" y="1409954"/>
                  </a:lnTo>
                  <a:lnTo>
                    <a:pt x="116535" y="1421574"/>
                  </a:lnTo>
                  <a:lnTo>
                    <a:pt x="128943" y="1431328"/>
                  </a:lnTo>
                  <a:lnTo>
                    <a:pt x="142963" y="1439037"/>
                  </a:lnTo>
                  <a:lnTo>
                    <a:pt x="158470" y="1444498"/>
                  </a:lnTo>
                  <a:close/>
                </a:path>
                <a:path w="368934" h="1533525">
                  <a:moveTo>
                    <a:pt x="158470" y="1252220"/>
                  </a:moveTo>
                  <a:lnTo>
                    <a:pt x="142963" y="1257719"/>
                  </a:lnTo>
                  <a:lnTo>
                    <a:pt x="128943" y="1265453"/>
                  </a:lnTo>
                  <a:lnTo>
                    <a:pt x="116535" y="1275207"/>
                  </a:lnTo>
                  <a:lnTo>
                    <a:pt x="105892" y="1286764"/>
                  </a:lnTo>
                  <a:lnTo>
                    <a:pt x="144780" y="1286764"/>
                  </a:lnTo>
                  <a:lnTo>
                    <a:pt x="147624" y="1276908"/>
                  </a:lnTo>
                  <a:lnTo>
                    <a:pt x="150812" y="1267879"/>
                  </a:lnTo>
                  <a:lnTo>
                    <a:pt x="154393" y="1259662"/>
                  </a:lnTo>
                  <a:lnTo>
                    <a:pt x="158470" y="1252220"/>
                  </a:lnTo>
                  <a:close/>
                </a:path>
                <a:path w="368934" h="1533525">
                  <a:moveTo>
                    <a:pt x="207454" y="1409954"/>
                  </a:moveTo>
                  <a:lnTo>
                    <a:pt x="160629" y="1409954"/>
                  </a:lnTo>
                  <a:lnTo>
                    <a:pt x="165963" y="1426273"/>
                  </a:lnTo>
                  <a:lnTo>
                    <a:pt x="171970" y="1438262"/>
                  </a:lnTo>
                  <a:lnTo>
                    <a:pt x="178257" y="1445666"/>
                  </a:lnTo>
                  <a:lnTo>
                    <a:pt x="184404" y="1448181"/>
                  </a:lnTo>
                  <a:lnTo>
                    <a:pt x="190131" y="1445666"/>
                  </a:lnTo>
                  <a:lnTo>
                    <a:pt x="196189" y="1438262"/>
                  </a:lnTo>
                  <a:lnTo>
                    <a:pt x="202120" y="1426273"/>
                  </a:lnTo>
                  <a:lnTo>
                    <a:pt x="207454" y="1409954"/>
                  </a:lnTo>
                  <a:close/>
                </a:path>
                <a:path w="368934" h="1533525">
                  <a:moveTo>
                    <a:pt x="207454" y="1286764"/>
                  </a:moveTo>
                  <a:lnTo>
                    <a:pt x="202120" y="1270800"/>
                  </a:lnTo>
                  <a:lnTo>
                    <a:pt x="196189" y="1258811"/>
                  </a:lnTo>
                  <a:lnTo>
                    <a:pt x="190131" y="1251280"/>
                  </a:lnTo>
                  <a:lnTo>
                    <a:pt x="184404" y="1248664"/>
                  </a:lnTo>
                  <a:lnTo>
                    <a:pt x="178257" y="1251280"/>
                  </a:lnTo>
                  <a:lnTo>
                    <a:pt x="171970" y="1258811"/>
                  </a:lnTo>
                  <a:lnTo>
                    <a:pt x="165963" y="1270800"/>
                  </a:lnTo>
                  <a:lnTo>
                    <a:pt x="160629" y="1286764"/>
                  </a:lnTo>
                  <a:lnTo>
                    <a:pt x="207454" y="1286764"/>
                  </a:lnTo>
                  <a:close/>
                </a:path>
                <a:path w="368934" h="1533525">
                  <a:moveTo>
                    <a:pt x="214655" y="1355979"/>
                  </a:moveTo>
                  <a:lnTo>
                    <a:pt x="153428" y="1355979"/>
                  </a:lnTo>
                  <a:lnTo>
                    <a:pt x="154089" y="1366481"/>
                  </a:lnTo>
                  <a:lnTo>
                    <a:pt x="154952" y="1376464"/>
                  </a:lnTo>
                  <a:lnTo>
                    <a:pt x="155956" y="1385912"/>
                  </a:lnTo>
                  <a:lnTo>
                    <a:pt x="157035" y="1394841"/>
                  </a:lnTo>
                  <a:lnTo>
                    <a:pt x="211061" y="1394841"/>
                  </a:lnTo>
                  <a:lnTo>
                    <a:pt x="212521" y="1385912"/>
                  </a:lnTo>
                  <a:lnTo>
                    <a:pt x="213664" y="1376464"/>
                  </a:lnTo>
                  <a:lnTo>
                    <a:pt x="214388" y="1366481"/>
                  </a:lnTo>
                  <a:lnTo>
                    <a:pt x="214655" y="1355979"/>
                  </a:lnTo>
                  <a:close/>
                </a:path>
                <a:path w="368934" h="1533525">
                  <a:moveTo>
                    <a:pt x="214655" y="1340866"/>
                  </a:moveTo>
                  <a:lnTo>
                    <a:pt x="214388" y="1330312"/>
                  </a:lnTo>
                  <a:lnTo>
                    <a:pt x="213664" y="1320380"/>
                  </a:lnTo>
                  <a:lnTo>
                    <a:pt x="212521" y="1311135"/>
                  </a:lnTo>
                  <a:lnTo>
                    <a:pt x="211061" y="1302639"/>
                  </a:lnTo>
                  <a:lnTo>
                    <a:pt x="157035" y="1302639"/>
                  </a:lnTo>
                  <a:lnTo>
                    <a:pt x="155956" y="1311135"/>
                  </a:lnTo>
                  <a:lnTo>
                    <a:pt x="154952" y="1320380"/>
                  </a:lnTo>
                  <a:lnTo>
                    <a:pt x="154089" y="1330312"/>
                  </a:lnTo>
                  <a:lnTo>
                    <a:pt x="153428" y="1340866"/>
                  </a:lnTo>
                  <a:lnTo>
                    <a:pt x="214655" y="1340866"/>
                  </a:lnTo>
                  <a:close/>
                </a:path>
                <a:path w="368934" h="1533525">
                  <a:moveTo>
                    <a:pt x="259321" y="108585"/>
                  </a:moveTo>
                  <a:lnTo>
                    <a:pt x="95808" y="189357"/>
                  </a:lnTo>
                  <a:lnTo>
                    <a:pt x="152704" y="210058"/>
                  </a:lnTo>
                  <a:lnTo>
                    <a:pt x="154876" y="210693"/>
                  </a:lnTo>
                  <a:lnTo>
                    <a:pt x="156311" y="212217"/>
                  </a:lnTo>
                  <a:lnTo>
                    <a:pt x="157035" y="214249"/>
                  </a:lnTo>
                  <a:lnTo>
                    <a:pt x="177927" y="270002"/>
                  </a:lnTo>
                  <a:lnTo>
                    <a:pt x="259321" y="108585"/>
                  </a:lnTo>
                  <a:close/>
                </a:path>
                <a:path w="368934" h="1533525">
                  <a:moveTo>
                    <a:pt x="262915" y="1409954"/>
                  </a:moveTo>
                  <a:lnTo>
                    <a:pt x="223304" y="1409954"/>
                  </a:lnTo>
                  <a:lnTo>
                    <a:pt x="220764" y="1419923"/>
                  </a:lnTo>
                  <a:lnTo>
                    <a:pt x="217627" y="1429143"/>
                  </a:lnTo>
                  <a:lnTo>
                    <a:pt x="214083" y="1437386"/>
                  </a:lnTo>
                  <a:lnTo>
                    <a:pt x="210337" y="1444498"/>
                  </a:lnTo>
                  <a:lnTo>
                    <a:pt x="225539" y="1439037"/>
                  </a:lnTo>
                  <a:lnTo>
                    <a:pt x="239598" y="1431328"/>
                  </a:lnTo>
                  <a:lnTo>
                    <a:pt x="252158" y="1421574"/>
                  </a:lnTo>
                  <a:lnTo>
                    <a:pt x="262915" y="1409954"/>
                  </a:lnTo>
                  <a:close/>
                </a:path>
                <a:path w="368934" h="1533525">
                  <a:moveTo>
                    <a:pt x="262915" y="1286764"/>
                  </a:moveTo>
                  <a:lnTo>
                    <a:pt x="252158" y="1275207"/>
                  </a:lnTo>
                  <a:lnTo>
                    <a:pt x="239598" y="1265453"/>
                  </a:lnTo>
                  <a:lnTo>
                    <a:pt x="225539" y="1257719"/>
                  </a:lnTo>
                  <a:lnTo>
                    <a:pt x="210337" y="1252220"/>
                  </a:lnTo>
                  <a:lnTo>
                    <a:pt x="214083" y="1259662"/>
                  </a:lnTo>
                  <a:lnTo>
                    <a:pt x="217627" y="1267879"/>
                  </a:lnTo>
                  <a:lnTo>
                    <a:pt x="220764" y="1276908"/>
                  </a:lnTo>
                  <a:lnTo>
                    <a:pt x="223304" y="1286764"/>
                  </a:lnTo>
                  <a:lnTo>
                    <a:pt x="262915" y="1286764"/>
                  </a:lnTo>
                  <a:close/>
                </a:path>
                <a:path w="368934" h="1533525">
                  <a:moveTo>
                    <a:pt x="283806" y="1355979"/>
                  </a:moveTo>
                  <a:lnTo>
                    <a:pt x="229781" y="1355979"/>
                  </a:lnTo>
                  <a:lnTo>
                    <a:pt x="229514" y="1365808"/>
                  </a:lnTo>
                  <a:lnTo>
                    <a:pt x="228790" y="1375702"/>
                  </a:lnTo>
                  <a:lnTo>
                    <a:pt x="227647" y="1385455"/>
                  </a:lnTo>
                  <a:lnTo>
                    <a:pt x="226187" y="1394841"/>
                  </a:lnTo>
                  <a:lnTo>
                    <a:pt x="272999" y="1394841"/>
                  </a:lnTo>
                  <a:lnTo>
                    <a:pt x="276936" y="1385455"/>
                  </a:lnTo>
                  <a:lnTo>
                    <a:pt x="280022" y="1375943"/>
                  </a:lnTo>
                  <a:lnTo>
                    <a:pt x="282321" y="1366075"/>
                  </a:lnTo>
                  <a:lnTo>
                    <a:pt x="283806" y="1355979"/>
                  </a:lnTo>
                  <a:close/>
                </a:path>
                <a:path w="368934" h="1533525">
                  <a:moveTo>
                    <a:pt x="283806" y="1340866"/>
                  </a:moveTo>
                  <a:lnTo>
                    <a:pt x="282321" y="1330744"/>
                  </a:lnTo>
                  <a:lnTo>
                    <a:pt x="280022" y="1320952"/>
                  </a:lnTo>
                  <a:lnTo>
                    <a:pt x="276910" y="1311567"/>
                  </a:lnTo>
                  <a:lnTo>
                    <a:pt x="272999" y="1302639"/>
                  </a:lnTo>
                  <a:lnTo>
                    <a:pt x="226187" y="1302639"/>
                  </a:lnTo>
                  <a:lnTo>
                    <a:pt x="227647" y="1311935"/>
                  </a:lnTo>
                  <a:lnTo>
                    <a:pt x="228790" y="1321473"/>
                  </a:lnTo>
                  <a:lnTo>
                    <a:pt x="229514" y="1331150"/>
                  </a:lnTo>
                  <a:lnTo>
                    <a:pt x="229781" y="1340866"/>
                  </a:lnTo>
                  <a:lnTo>
                    <a:pt x="283806" y="1340866"/>
                  </a:lnTo>
                  <a:close/>
                </a:path>
                <a:path w="368934" h="1533525">
                  <a:moveTo>
                    <a:pt x="368808" y="1348740"/>
                  </a:moveTo>
                  <a:lnTo>
                    <a:pt x="362191" y="1299591"/>
                  </a:lnTo>
                  <a:lnTo>
                    <a:pt x="343560" y="1255496"/>
                  </a:lnTo>
                  <a:lnTo>
                    <a:pt x="314680" y="1218209"/>
                  </a:lnTo>
                  <a:lnTo>
                    <a:pt x="299656" y="1206639"/>
                  </a:lnTo>
                  <a:lnTo>
                    <a:pt x="299656" y="1348740"/>
                  </a:lnTo>
                  <a:lnTo>
                    <a:pt x="290550" y="1393482"/>
                  </a:lnTo>
                  <a:lnTo>
                    <a:pt x="265798" y="1430108"/>
                  </a:lnTo>
                  <a:lnTo>
                    <a:pt x="229146" y="1454848"/>
                  </a:lnTo>
                  <a:lnTo>
                    <a:pt x="184404" y="1463929"/>
                  </a:lnTo>
                  <a:lnTo>
                    <a:pt x="139344" y="1454848"/>
                  </a:lnTo>
                  <a:lnTo>
                    <a:pt x="102730" y="1430108"/>
                  </a:lnTo>
                  <a:lnTo>
                    <a:pt x="78143" y="1393482"/>
                  </a:lnTo>
                  <a:lnTo>
                    <a:pt x="69151" y="1348740"/>
                  </a:lnTo>
                  <a:lnTo>
                    <a:pt x="78143" y="1303667"/>
                  </a:lnTo>
                  <a:lnTo>
                    <a:pt x="102730" y="1267040"/>
                  </a:lnTo>
                  <a:lnTo>
                    <a:pt x="139344" y="1242428"/>
                  </a:lnTo>
                  <a:lnTo>
                    <a:pt x="184404" y="1233424"/>
                  </a:lnTo>
                  <a:lnTo>
                    <a:pt x="229146" y="1242428"/>
                  </a:lnTo>
                  <a:lnTo>
                    <a:pt x="265798" y="1267040"/>
                  </a:lnTo>
                  <a:lnTo>
                    <a:pt x="290550" y="1303667"/>
                  </a:lnTo>
                  <a:lnTo>
                    <a:pt x="299656" y="1348740"/>
                  </a:lnTo>
                  <a:lnTo>
                    <a:pt x="299656" y="1206639"/>
                  </a:lnTo>
                  <a:lnTo>
                    <a:pt x="277342" y="1189431"/>
                  </a:lnTo>
                  <a:lnTo>
                    <a:pt x="233324" y="1170901"/>
                  </a:lnTo>
                  <a:lnTo>
                    <a:pt x="184404" y="1164336"/>
                  </a:lnTo>
                  <a:lnTo>
                    <a:pt x="135216" y="1170901"/>
                  </a:lnTo>
                  <a:lnTo>
                    <a:pt x="91122" y="1189431"/>
                  </a:lnTo>
                  <a:lnTo>
                    <a:pt x="53835" y="1218209"/>
                  </a:lnTo>
                  <a:lnTo>
                    <a:pt x="25069" y="1255496"/>
                  </a:lnTo>
                  <a:lnTo>
                    <a:pt x="6553" y="1299591"/>
                  </a:lnTo>
                  <a:lnTo>
                    <a:pt x="0" y="1348740"/>
                  </a:lnTo>
                  <a:lnTo>
                    <a:pt x="6553" y="1397685"/>
                  </a:lnTo>
                  <a:lnTo>
                    <a:pt x="25069" y="1441716"/>
                  </a:lnTo>
                  <a:lnTo>
                    <a:pt x="53835" y="1479054"/>
                  </a:lnTo>
                  <a:lnTo>
                    <a:pt x="91135" y="1507921"/>
                  </a:lnTo>
                  <a:lnTo>
                    <a:pt x="135216" y="1526540"/>
                  </a:lnTo>
                  <a:lnTo>
                    <a:pt x="184404" y="1533144"/>
                  </a:lnTo>
                  <a:lnTo>
                    <a:pt x="233324" y="1526540"/>
                  </a:lnTo>
                  <a:lnTo>
                    <a:pt x="277342" y="1507921"/>
                  </a:lnTo>
                  <a:lnTo>
                    <a:pt x="314680" y="1479054"/>
                  </a:lnTo>
                  <a:lnTo>
                    <a:pt x="326377" y="1463929"/>
                  </a:lnTo>
                  <a:lnTo>
                    <a:pt x="343560" y="1441716"/>
                  </a:lnTo>
                  <a:lnTo>
                    <a:pt x="362191" y="1397685"/>
                  </a:lnTo>
                  <a:lnTo>
                    <a:pt x="368808" y="1348740"/>
                  </a:lnTo>
                  <a:close/>
                </a:path>
                <a:path w="368934" h="1533525">
                  <a:moveTo>
                    <a:pt x="368808" y="182880"/>
                  </a:moveTo>
                  <a:lnTo>
                    <a:pt x="362191" y="134112"/>
                  </a:lnTo>
                  <a:lnTo>
                    <a:pt x="343560" y="90373"/>
                  </a:lnTo>
                  <a:lnTo>
                    <a:pt x="314680" y="53390"/>
                  </a:lnTo>
                  <a:lnTo>
                    <a:pt x="284530" y="30365"/>
                  </a:lnTo>
                  <a:lnTo>
                    <a:pt x="284530" y="91440"/>
                  </a:lnTo>
                  <a:lnTo>
                    <a:pt x="283083" y="94361"/>
                  </a:lnTo>
                  <a:lnTo>
                    <a:pt x="183680" y="292862"/>
                  </a:lnTo>
                  <a:lnTo>
                    <a:pt x="182245" y="295021"/>
                  </a:lnTo>
                  <a:lnTo>
                    <a:pt x="179362" y="297180"/>
                  </a:lnTo>
                  <a:lnTo>
                    <a:pt x="175755" y="297180"/>
                  </a:lnTo>
                  <a:lnTo>
                    <a:pt x="172872" y="296418"/>
                  </a:lnTo>
                  <a:lnTo>
                    <a:pt x="170002" y="295021"/>
                  </a:lnTo>
                  <a:lnTo>
                    <a:pt x="169278" y="292227"/>
                  </a:lnTo>
                  <a:lnTo>
                    <a:pt x="144068" y="222885"/>
                  </a:lnTo>
                  <a:lnTo>
                    <a:pt x="74193" y="197231"/>
                  </a:lnTo>
                  <a:lnTo>
                    <a:pt x="71310" y="196469"/>
                  </a:lnTo>
                  <a:lnTo>
                    <a:pt x="69151" y="193548"/>
                  </a:lnTo>
                  <a:lnTo>
                    <a:pt x="69151" y="190754"/>
                  </a:lnTo>
                  <a:lnTo>
                    <a:pt x="68427" y="187833"/>
                  </a:lnTo>
                  <a:lnTo>
                    <a:pt x="70586" y="185039"/>
                  </a:lnTo>
                  <a:lnTo>
                    <a:pt x="73469" y="183642"/>
                  </a:lnTo>
                  <a:lnTo>
                    <a:pt x="272999" y="84328"/>
                  </a:lnTo>
                  <a:lnTo>
                    <a:pt x="275882" y="82931"/>
                  </a:lnTo>
                  <a:lnTo>
                    <a:pt x="279488" y="83566"/>
                  </a:lnTo>
                  <a:lnTo>
                    <a:pt x="283806" y="87884"/>
                  </a:lnTo>
                  <a:lnTo>
                    <a:pt x="284530" y="91440"/>
                  </a:lnTo>
                  <a:lnTo>
                    <a:pt x="284530" y="30365"/>
                  </a:lnTo>
                  <a:lnTo>
                    <a:pt x="277342" y="24866"/>
                  </a:lnTo>
                  <a:lnTo>
                    <a:pt x="233324" y="6502"/>
                  </a:lnTo>
                  <a:lnTo>
                    <a:pt x="184404" y="0"/>
                  </a:lnTo>
                  <a:lnTo>
                    <a:pt x="135216" y="6502"/>
                  </a:lnTo>
                  <a:lnTo>
                    <a:pt x="91135" y="24866"/>
                  </a:lnTo>
                  <a:lnTo>
                    <a:pt x="53835" y="53390"/>
                  </a:lnTo>
                  <a:lnTo>
                    <a:pt x="25069" y="90373"/>
                  </a:lnTo>
                  <a:lnTo>
                    <a:pt x="6553" y="134112"/>
                  </a:lnTo>
                  <a:lnTo>
                    <a:pt x="0" y="182880"/>
                  </a:lnTo>
                  <a:lnTo>
                    <a:pt x="6553" y="231406"/>
                  </a:lnTo>
                  <a:lnTo>
                    <a:pt x="25069" y="275056"/>
                  </a:lnTo>
                  <a:lnTo>
                    <a:pt x="53835" y="312089"/>
                  </a:lnTo>
                  <a:lnTo>
                    <a:pt x="91122" y="340728"/>
                  </a:lnTo>
                  <a:lnTo>
                    <a:pt x="135216" y="359219"/>
                  </a:lnTo>
                  <a:lnTo>
                    <a:pt x="184404" y="365760"/>
                  </a:lnTo>
                  <a:lnTo>
                    <a:pt x="233324" y="359219"/>
                  </a:lnTo>
                  <a:lnTo>
                    <a:pt x="277342" y="340728"/>
                  </a:lnTo>
                  <a:lnTo>
                    <a:pt x="314680" y="312089"/>
                  </a:lnTo>
                  <a:lnTo>
                    <a:pt x="343560" y="275056"/>
                  </a:lnTo>
                  <a:lnTo>
                    <a:pt x="362191" y="231406"/>
                  </a:lnTo>
                  <a:lnTo>
                    <a:pt x="368808" y="18288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5" y="3681983"/>
              <a:ext cx="167640" cy="1767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9392" y="2411475"/>
              <a:ext cx="384175" cy="1548130"/>
            </a:xfrm>
            <a:custGeom>
              <a:avLst/>
              <a:gdLst/>
              <a:ahLst/>
              <a:cxnLst/>
              <a:rect l="l" t="t" r="r" b="b"/>
              <a:pathLst>
                <a:path w="384175" h="1548129">
                  <a:moveTo>
                    <a:pt x="214655" y="184150"/>
                  </a:moveTo>
                  <a:lnTo>
                    <a:pt x="212255" y="172720"/>
                  </a:lnTo>
                  <a:lnTo>
                    <a:pt x="205740" y="162560"/>
                  </a:lnTo>
                  <a:lnTo>
                    <a:pt x="196113" y="156210"/>
                  </a:lnTo>
                  <a:lnTo>
                    <a:pt x="184404" y="153670"/>
                  </a:lnTo>
                  <a:lnTo>
                    <a:pt x="172262" y="156210"/>
                  </a:lnTo>
                  <a:lnTo>
                    <a:pt x="162433" y="162560"/>
                  </a:lnTo>
                  <a:lnTo>
                    <a:pt x="155829" y="172720"/>
                  </a:lnTo>
                  <a:lnTo>
                    <a:pt x="153428" y="184150"/>
                  </a:lnTo>
                  <a:lnTo>
                    <a:pt x="155829" y="196850"/>
                  </a:lnTo>
                  <a:lnTo>
                    <a:pt x="162433" y="205740"/>
                  </a:lnTo>
                  <a:lnTo>
                    <a:pt x="172262" y="212090"/>
                  </a:lnTo>
                  <a:lnTo>
                    <a:pt x="184404" y="214630"/>
                  </a:lnTo>
                  <a:lnTo>
                    <a:pt x="196113" y="212090"/>
                  </a:lnTo>
                  <a:lnTo>
                    <a:pt x="205740" y="205740"/>
                  </a:lnTo>
                  <a:lnTo>
                    <a:pt x="212255" y="196850"/>
                  </a:lnTo>
                  <a:lnTo>
                    <a:pt x="214655" y="184150"/>
                  </a:lnTo>
                  <a:close/>
                </a:path>
                <a:path w="384175" h="1548129">
                  <a:moveTo>
                    <a:pt x="283806" y="176530"/>
                  </a:moveTo>
                  <a:lnTo>
                    <a:pt x="283083" y="173990"/>
                  </a:lnTo>
                  <a:lnTo>
                    <a:pt x="283083" y="168910"/>
                  </a:lnTo>
                  <a:lnTo>
                    <a:pt x="262204" y="168910"/>
                  </a:lnTo>
                  <a:lnTo>
                    <a:pt x="258597" y="166370"/>
                  </a:lnTo>
                  <a:lnTo>
                    <a:pt x="257873" y="163830"/>
                  </a:lnTo>
                  <a:lnTo>
                    <a:pt x="256438" y="157480"/>
                  </a:lnTo>
                  <a:lnTo>
                    <a:pt x="254279" y="152400"/>
                  </a:lnTo>
                  <a:lnTo>
                    <a:pt x="251396" y="147320"/>
                  </a:lnTo>
                  <a:lnTo>
                    <a:pt x="249237" y="144780"/>
                  </a:lnTo>
                  <a:lnTo>
                    <a:pt x="249948" y="139700"/>
                  </a:lnTo>
                  <a:lnTo>
                    <a:pt x="251383" y="138430"/>
                  </a:lnTo>
                  <a:lnTo>
                    <a:pt x="252831" y="137160"/>
                  </a:lnTo>
                  <a:lnTo>
                    <a:pt x="264363" y="125730"/>
                  </a:lnTo>
                  <a:lnTo>
                    <a:pt x="244906" y="105410"/>
                  </a:lnTo>
                  <a:lnTo>
                    <a:pt x="244195" y="104140"/>
                  </a:lnTo>
                  <a:lnTo>
                    <a:pt x="242747" y="104140"/>
                  </a:lnTo>
                  <a:lnTo>
                    <a:pt x="230505" y="116027"/>
                  </a:lnTo>
                  <a:lnTo>
                    <a:pt x="230505" y="184150"/>
                  </a:lnTo>
                  <a:lnTo>
                    <a:pt x="226834" y="201930"/>
                  </a:lnTo>
                  <a:lnTo>
                    <a:pt x="216903" y="217170"/>
                  </a:lnTo>
                  <a:lnTo>
                    <a:pt x="202234" y="227330"/>
                  </a:lnTo>
                  <a:lnTo>
                    <a:pt x="184404" y="231140"/>
                  </a:lnTo>
                  <a:lnTo>
                    <a:pt x="166255" y="227330"/>
                  </a:lnTo>
                  <a:lnTo>
                    <a:pt x="151625" y="217170"/>
                  </a:lnTo>
                  <a:lnTo>
                    <a:pt x="141859" y="201930"/>
                  </a:lnTo>
                  <a:lnTo>
                    <a:pt x="138303" y="184150"/>
                  </a:lnTo>
                  <a:lnTo>
                    <a:pt x="141859" y="166370"/>
                  </a:lnTo>
                  <a:lnTo>
                    <a:pt x="151625" y="151130"/>
                  </a:lnTo>
                  <a:lnTo>
                    <a:pt x="166255" y="142240"/>
                  </a:lnTo>
                  <a:lnTo>
                    <a:pt x="184404" y="138430"/>
                  </a:lnTo>
                  <a:lnTo>
                    <a:pt x="202234" y="142240"/>
                  </a:lnTo>
                  <a:lnTo>
                    <a:pt x="216903" y="151130"/>
                  </a:lnTo>
                  <a:lnTo>
                    <a:pt x="226834" y="166370"/>
                  </a:lnTo>
                  <a:lnTo>
                    <a:pt x="230505" y="184150"/>
                  </a:lnTo>
                  <a:lnTo>
                    <a:pt x="230505" y="116027"/>
                  </a:lnTo>
                  <a:lnTo>
                    <a:pt x="228346" y="118110"/>
                  </a:lnTo>
                  <a:lnTo>
                    <a:pt x="224739" y="119380"/>
                  </a:lnTo>
                  <a:lnTo>
                    <a:pt x="221856" y="118110"/>
                  </a:lnTo>
                  <a:lnTo>
                    <a:pt x="216103" y="114300"/>
                  </a:lnTo>
                  <a:lnTo>
                    <a:pt x="211061" y="111760"/>
                  </a:lnTo>
                  <a:lnTo>
                    <a:pt x="205295" y="110490"/>
                  </a:lnTo>
                  <a:lnTo>
                    <a:pt x="201688" y="109220"/>
                  </a:lnTo>
                  <a:lnTo>
                    <a:pt x="199529" y="106680"/>
                  </a:lnTo>
                  <a:lnTo>
                    <a:pt x="199529" y="86360"/>
                  </a:lnTo>
                  <a:lnTo>
                    <a:pt x="197370" y="85090"/>
                  </a:lnTo>
                  <a:lnTo>
                    <a:pt x="171437" y="85090"/>
                  </a:lnTo>
                  <a:lnTo>
                    <a:pt x="168554" y="86360"/>
                  </a:lnTo>
                  <a:lnTo>
                    <a:pt x="168554" y="106680"/>
                  </a:lnTo>
                  <a:lnTo>
                    <a:pt x="166395" y="109220"/>
                  </a:lnTo>
                  <a:lnTo>
                    <a:pt x="163512" y="110490"/>
                  </a:lnTo>
                  <a:lnTo>
                    <a:pt x="157746" y="111760"/>
                  </a:lnTo>
                  <a:lnTo>
                    <a:pt x="151993" y="114300"/>
                  </a:lnTo>
                  <a:lnTo>
                    <a:pt x="146951" y="118110"/>
                  </a:lnTo>
                  <a:lnTo>
                    <a:pt x="144068" y="119380"/>
                  </a:lnTo>
                  <a:lnTo>
                    <a:pt x="139738" y="118110"/>
                  </a:lnTo>
                  <a:lnTo>
                    <a:pt x="125336" y="104140"/>
                  </a:lnTo>
                  <a:lnTo>
                    <a:pt x="124612" y="104140"/>
                  </a:lnTo>
                  <a:lnTo>
                    <a:pt x="118922" y="109220"/>
                  </a:lnTo>
                  <a:lnTo>
                    <a:pt x="113715" y="114300"/>
                  </a:lnTo>
                  <a:lnTo>
                    <a:pt x="108902" y="119380"/>
                  </a:lnTo>
                  <a:lnTo>
                    <a:pt x="104444" y="124460"/>
                  </a:lnTo>
                  <a:lnTo>
                    <a:pt x="103720" y="124460"/>
                  </a:lnTo>
                  <a:lnTo>
                    <a:pt x="103720" y="125730"/>
                  </a:lnTo>
                  <a:lnTo>
                    <a:pt x="118135" y="139700"/>
                  </a:lnTo>
                  <a:lnTo>
                    <a:pt x="118859" y="144780"/>
                  </a:lnTo>
                  <a:lnTo>
                    <a:pt x="111645" y="157480"/>
                  </a:lnTo>
                  <a:lnTo>
                    <a:pt x="110210" y="163830"/>
                  </a:lnTo>
                  <a:lnTo>
                    <a:pt x="109486" y="166370"/>
                  </a:lnTo>
                  <a:lnTo>
                    <a:pt x="106603" y="168910"/>
                  </a:lnTo>
                  <a:lnTo>
                    <a:pt x="85725" y="168910"/>
                  </a:lnTo>
                  <a:lnTo>
                    <a:pt x="85001" y="171450"/>
                  </a:lnTo>
                  <a:lnTo>
                    <a:pt x="85001" y="176530"/>
                  </a:lnTo>
                  <a:lnTo>
                    <a:pt x="84277" y="179070"/>
                  </a:lnTo>
                  <a:lnTo>
                    <a:pt x="84277" y="189230"/>
                  </a:lnTo>
                  <a:lnTo>
                    <a:pt x="85001" y="193040"/>
                  </a:lnTo>
                  <a:lnTo>
                    <a:pt x="85001" y="196850"/>
                  </a:lnTo>
                  <a:lnTo>
                    <a:pt x="85725" y="199390"/>
                  </a:lnTo>
                  <a:lnTo>
                    <a:pt x="106603" y="199390"/>
                  </a:lnTo>
                  <a:lnTo>
                    <a:pt x="109486" y="201930"/>
                  </a:lnTo>
                  <a:lnTo>
                    <a:pt x="110210" y="205740"/>
                  </a:lnTo>
                  <a:lnTo>
                    <a:pt x="111645" y="210820"/>
                  </a:lnTo>
                  <a:lnTo>
                    <a:pt x="114528" y="215900"/>
                  </a:lnTo>
                  <a:lnTo>
                    <a:pt x="117411" y="222250"/>
                  </a:lnTo>
                  <a:lnTo>
                    <a:pt x="118859" y="224790"/>
                  </a:lnTo>
                  <a:lnTo>
                    <a:pt x="118135" y="228600"/>
                  </a:lnTo>
                  <a:lnTo>
                    <a:pt x="103720" y="242570"/>
                  </a:lnTo>
                  <a:lnTo>
                    <a:pt x="105168" y="245110"/>
                  </a:lnTo>
                  <a:lnTo>
                    <a:pt x="109207" y="250190"/>
                  </a:lnTo>
                  <a:lnTo>
                    <a:pt x="113715" y="255270"/>
                  </a:lnTo>
                  <a:lnTo>
                    <a:pt x="118630" y="259080"/>
                  </a:lnTo>
                  <a:lnTo>
                    <a:pt x="123901" y="264160"/>
                  </a:lnTo>
                  <a:lnTo>
                    <a:pt x="125336" y="264160"/>
                  </a:lnTo>
                  <a:lnTo>
                    <a:pt x="137579" y="252730"/>
                  </a:lnTo>
                  <a:lnTo>
                    <a:pt x="139738" y="250190"/>
                  </a:lnTo>
                  <a:lnTo>
                    <a:pt x="144068" y="248920"/>
                  </a:lnTo>
                  <a:lnTo>
                    <a:pt x="146951" y="251460"/>
                  </a:lnTo>
                  <a:lnTo>
                    <a:pt x="151993" y="254000"/>
                  </a:lnTo>
                  <a:lnTo>
                    <a:pt x="157746" y="256540"/>
                  </a:lnTo>
                  <a:lnTo>
                    <a:pt x="163512" y="257810"/>
                  </a:lnTo>
                  <a:lnTo>
                    <a:pt x="166395" y="259080"/>
                  </a:lnTo>
                  <a:lnTo>
                    <a:pt x="168554" y="262890"/>
                  </a:lnTo>
                  <a:lnTo>
                    <a:pt x="168554" y="283210"/>
                  </a:lnTo>
                  <a:lnTo>
                    <a:pt x="171437" y="283210"/>
                  </a:lnTo>
                  <a:lnTo>
                    <a:pt x="173596" y="284480"/>
                  </a:lnTo>
                  <a:lnTo>
                    <a:pt x="194487" y="284480"/>
                  </a:lnTo>
                  <a:lnTo>
                    <a:pt x="197370" y="283210"/>
                  </a:lnTo>
                  <a:lnTo>
                    <a:pt x="199529" y="283210"/>
                  </a:lnTo>
                  <a:lnTo>
                    <a:pt x="199529" y="262890"/>
                  </a:lnTo>
                  <a:lnTo>
                    <a:pt x="201688" y="259080"/>
                  </a:lnTo>
                  <a:lnTo>
                    <a:pt x="205295" y="257810"/>
                  </a:lnTo>
                  <a:lnTo>
                    <a:pt x="211061" y="256540"/>
                  </a:lnTo>
                  <a:lnTo>
                    <a:pt x="216103" y="254000"/>
                  </a:lnTo>
                  <a:lnTo>
                    <a:pt x="221856" y="251460"/>
                  </a:lnTo>
                  <a:lnTo>
                    <a:pt x="224739" y="248920"/>
                  </a:lnTo>
                  <a:lnTo>
                    <a:pt x="228346" y="250190"/>
                  </a:lnTo>
                  <a:lnTo>
                    <a:pt x="230505" y="252730"/>
                  </a:lnTo>
                  <a:lnTo>
                    <a:pt x="242747" y="265430"/>
                  </a:lnTo>
                  <a:lnTo>
                    <a:pt x="243471" y="264160"/>
                  </a:lnTo>
                  <a:lnTo>
                    <a:pt x="244195" y="264160"/>
                  </a:lnTo>
                  <a:lnTo>
                    <a:pt x="249567" y="260350"/>
                  </a:lnTo>
                  <a:lnTo>
                    <a:pt x="254812" y="255270"/>
                  </a:lnTo>
                  <a:lnTo>
                    <a:pt x="259791" y="250190"/>
                  </a:lnTo>
                  <a:lnTo>
                    <a:pt x="260705" y="248920"/>
                  </a:lnTo>
                  <a:lnTo>
                    <a:pt x="264363" y="243840"/>
                  </a:lnTo>
                  <a:lnTo>
                    <a:pt x="265074" y="242570"/>
                  </a:lnTo>
                  <a:lnTo>
                    <a:pt x="252831" y="231140"/>
                  </a:lnTo>
                  <a:lnTo>
                    <a:pt x="249948" y="228600"/>
                  </a:lnTo>
                  <a:lnTo>
                    <a:pt x="249237" y="224790"/>
                  </a:lnTo>
                  <a:lnTo>
                    <a:pt x="258597" y="201930"/>
                  </a:lnTo>
                  <a:lnTo>
                    <a:pt x="262204" y="199390"/>
                  </a:lnTo>
                  <a:lnTo>
                    <a:pt x="283083" y="199390"/>
                  </a:lnTo>
                  <a:lnTo>
                    <a:pt x="283083" y="194310"/>
                  </a:lnTo>
                  <a:lnTo>
                    <a:pt x="283806" y="193040"/>
                  </a:lnTo>
                  <a:lnTo>
                    <a:pt x="283806" y="176530"/>
                  </a:lnTo>
                  <a:close/>
                </a:path>
                <a:path w="384175" h="1548129">
                  <a:moveTo>
                    <a:pt x="368808" y="184150"/>
                  </a:moveTo>
                  <a:lnTo>
                    <a:pt x="362191" y="135890"/>
                  </a:lnTo>
                  <a:lnTo>
                    <a:pt x="343560" y="91440"/>
                  </a:lnTo>
                  <a:lnTo>
                    <a:pt x="338582" y="85090"/>
                  </a:lnTo>
                  <a:lnTo>
                    <a:pt x="326631" y="69850"/>
                  </a:lnTo>
                  <a:lnTo>
                    <a:pt x="314680" y="54610"/>
                  </a:lnTo>
                  <a:lnTo>
                    <a:pt x="299656" y="42862"/>
                  </a:lnTo>
                  <a:lnTo>
                    <a:pt x="299656" y="175260"/>
                  </a:lnTo>
                  <a:lnTo>
                    <a:pt x="299656" y="187960"/>
                  </a:lnTo>
                  <a:lnTo>
                    <a:pt x="298932" y="190500"/>
                  </a:lnTo>
                  <a:lnTo>
                    <a:pt x="298932" y="193040"/>
                  </a:lnTo>
                  <a:lnTo>
                    <a:pt x="298221" y="199390"/>
                  </a:lnTo>
                  <a:lnTo>
                    <a:pt x="296773" y="209550"/>
                  </a:lnTo>
                  <a:lnTo>
                    <a:pt x="296049" y="212090"/>
                  </a:lnTo>
                  <a:lnTo>
                    <a:pt x="292455" y="214630"/>
                  </a:lnTo>
                  <a:lnTo>
                    <a:pt x="270840" y="214630"/>
                  </a:lnTo>
                  <a:lnTo>
                    <a:pt x="270129" y="218440"/>
                  </a:lnTo>
                  <a:lnTo>
                    <a:pt x="268681" y="220980"/>
                  </a:lnTo>
                  <a:lnTo>
                    <a:pt x="267246" y="224790"/>
                  </a:lnTo>
                  <a:lnTo>
                    <a:pt x="282371" y="238760"/>
                  </a:lnTo>
                  <a:lnTo>
                    <a:pt x="283083" y="243840"/>
                  </a:lnTo>
                  <a:lnTo>
                    <a:pt x="280924" y="246380"/>
                  </a:lnTo>
                  <a:lnTo>
                    <a:pt x="276606" y="252730"/>
                  </a:lnTo>
                  <a:lnTo>
                    <a:pt x="271475" y="260350"/>
                  </a:lnTo>
                  <a:lnTo>
                    <a:pt x="265798" y="265430"/>
                  </a:lnTo>
                  <a:lnTo>
                    <a:pt x="259588" y="271780"/>
                  </a:lnTo>
                  <a:lnTo>
                    <a:pt x="252831" y="276860"/>
                  </a:lnTo>
                  <a:lnTo>
                    <a:pt x="246354" y="280670"/>
                  </a:lnTo>
                  <a:lnTo>
                    <a:pt x="243471" y="283210"/>
                  </a:lnTo>
                  <a:lnTo>
                    <a:pt x="239153" y="281940"/>
                  </a:lnTo>
                  <a:lnTo>
                    <a:pt x="224028" y="266700"/>
                  </a:lnTo>
                  <a:lnTo>
                    <a:pt x="221145" y="269240"/>
                  </a:lnTo>
                  <a:lnTo>
                    <a:pt x="218262" y="270510"/>
                  </a:lnTo>
                  <a:lnTo>
                    <a:pt x="214655" y="270510"/>
                  </a:lnTo>
                  <a:lnTo>
                    <a:pt x="214655" y="293370"/>
                  </a:lnTo>
                  <a:lnTo>
                    <a:pt x="212496" y="295910"/>
                  </a:lnTo>
                  <a:lnTo>
                    <a:pt x="208889" y="297180"/>
                  </a:lnTo>
                  <a:lnTo>
                    <a:pt x="203847" y="298450"/>
                  </a:lnTo>
                  <a:lnTo>
                    <a:pt x="193763" y="298450"/>
                  </a:lnTo>
                  <a:lnTo>
                    <a:pt x="193763" y="299720"/>
                  </a:lnTo>
                  <a:lnTo>
                    <a:pt x="192328" y="299720"/>
                  </a:lnTo>
                  <a:lnTo>
                    <a:pt x="190881" y="298450"/>
                  </a:lnTo>
                  <a:lnTo>
                    <a:pt x="190169" y="299720"/>
                  </a:lnTo>
                  <a:lnTo>
                    <a:pt x="169278" y="299720"/>
                  </a:lnTo>
                  <a:lnTo>
                    <a:pt x="159194" y="297180"/>
                  </a:lnTo>
                  <a:lnTo>
                    <a:pt x="155587" y="295910"/>
                  </a:lnTo>
                  <a:lnTo>
                    <a:pt x="153428" y="293370"/>
                  </a:lnTo>
                  <a:lnTo>
                    <a:pt x="153428" y="283210"/>
                  </a:lnTo>
                  <a:lnTo>
                    <a:pt x="153428" y="270510"/>
                  </a:lnTo>
                  <a:lnTo>
                    <a:pt x="150545" y="270510"/>
                  </a:lnTo>
                  <a:lnTo>
                    <a:pt x="147662" y="269240"/>
                  </a:lnTo>
                  <a:lnTo>
                    <a:pt x="144780" y="266700"/>
                  </a:lnTo>
                  <a:lnTo>
                    <a:pt x="131826" y="280670"/>
                  </a:lnTo>
                  <a:lnTo>
                    <a:pt x="128943" y="281940"/>
                  </a:lnTo>
                  <a:lnTo>
                    <a:pt x="125336" y="283210"/>
                  </a:lnTo>
                  <a:lnTo>
                    <a:pt x="121729" y="280670"/>
                  </a:lnTo>
                  <a:lnTo>
                    <a:pt x="120294" y="280670"/>
                  </a:lnTo>
                  <a:lnTo>
                    <a:pt x="115976" y="278130"/>
                  </a:lnTo>
                  <a:lnTo>
                    <a:pt x="115976" y="276860"/>
                  </a:lnTo>
                  <a:lnTo>
                    <a:pt x="115252" y="276860"/>
                  </a:lnTo>
                  <a:lnTo>
                    <a:pt x="115252" y="275590"/>
                  </a:lnTo>
                  <a:lnTo>
                    <a:pt x="113817" y="275590"/>
                  </a:lnTo>
                  <a:lnTo>
                    <a:pt x="108013" y="270510"/>
                  </a:lnTo>
                  <a:lnTo>
                    <a:pt x="102552" y="265430"/>
                  </a:lnTo>
                  <a:lnTo>
                    <a:pt x="97497" y="260350"/>
                  </a:lnTo>
                  <a:lnTo>
                    <a:pt x="92925" y="254000"/>
                  </a:lnTo>
                  <a:lnTo>
                    <a:pt x="92202" y="254000"/>
                  </a:lnTo>
                  <a:lnTo>
                    <a:pt x="92202" y="252730"/>
                  </a:lnTo>
                  <a:lnTo>
                    <a:pt x="91478" y="252730"/>
                  </a:lnTo>
                  <a:lnTo>
                    <a:pt x="90043" y="250190"/>
                  </a:lnTo>
                  <a:lnTo>
                    <a:pt x="88595" y="248920"/>
                  </a:lnTo>
                  <a:lnTo>
                    <a:pt x="87160" y="246380"/>
                  </a:lnTo>
                  <a:lnTo>
                    <a:pt x="85001" y="243840"/>
                  </a:lnTo>
                  <a:lnTo>
                    <a:pt x="85725" y="238760"/>
                  </a:lnTo>
                  <a:lnTo>
                    <a:pt x="100850" y="224790"/>
                  </a:lnTo>
                  <a:lnTo>
                    <a:pt x="99402" y="220980"/>
                  </a:lnTo>
                  <a:lnTo>
                    <a:pt x="98679" y="218440"/>
                  </a:lnTo>
                  <a:lnTo>
                    <a:pt x="97243" y="214630"/>
                  </a:lnTo>
                  <a:lnTo>
                    <a:pt x="75628" y="214630"/>
                  </a:lnTo>
                  <a:lnTo>
                    <a:pt x="72034" y="212090"/>
                  </a:lnTo>
                  <a:lnTo>
                    <a:pt x="71310" y="209550"/>
                  </a:lnTo>
                  <a:lnTo>
                    <a:pt x="69875" y="199390"/>
                  </a:lnTo>
                  <a:lnTo>
                    <a:pt x="69151" y="193040"/>
                  </a:lnTo>
                  <a:lnTo>
                    <a:pt x="69151" y="175260"/>
                  </a:lnTo>
                  <a:lnTo>
                    <a:pt x="69875" y="168910"/>
                  </a:lnTo>
                  <a:lnTo>
                    <a:pt x="71310" y="158750"/>
                  </a:lnTo>
                  <a:lnTo>
                    <a:pt x="72034" y="156210"/>
                  </a:lnTo>
                  <a:lnTo>
                    <a:pt x="75628" y="153670"/>
                  </a:lnTo>
                  <a:lnTo>
                    <a:pt x="97243" y="153670"/>
                  </a:lnTo>
                  <a:lnTo>
                    <a:pt x="98679" y="151130"/>
                  </a:lnTo>
                  <a:lnTo>
                    <a:pt x="99402" y="147320"/>
                  </a:lnTo>
                  <a:lnTo>
                    <a:pt x="100850" y="144780"/>
                  </a:lnTo>
                  <a:lnTo>
                    <a:pt x="87884" y="132080"/>
                  </a:lnTo>
                  <a:lnTo>
                    <a:pt x="85725" y="129540"/>
                  </a:lnTo>
                  <a:lnTo>
                    <a:pt x="85001" y="125730"/>
                  </a:lnTo>
                  <a:lnTo>
                    <a:pt x="87160" y="121920"/>
                  </a:lnTo>
                  <a:lnTo>
                    <a:pt x="90043" y="118110"/>
                  </a:lnTo>
                  <a:lnTo>
                    <a:pt x="92202" y="115570"/>
                  </a:lnTo>
                  <a:lnTo>
                    <a:pt x="97307" y="109220"/>
                  </a:lnTo>
                  <a:lnTo>
                    <a:pt x="102908" y="102870"/>
                  </a:lnTo>
                  <a:lnTo>
                    <a:pt x="108902" y="97790"/>
                  </a:lnTo>
                  <a:lnTo>
                    <a:pt x="115252" y="92710"/>
                  </a:lnTo>
                  <a:lnTo>
                    <a:pt x="117411" y="90170"/>
                  </a:lnTo>
                  <a:lnTo>
                    <a:pt x="121729" y="87630"/>
                  </a:lnTo>
                  <a:lnTo>
                    <a:pt x="125336" y="85090"/>
                  </a:lnTo>
                  <a:lnTo>
                    <a:pt x="128943" y="86360"/>
                  </a:lnTo>
                  <a:lnTo>
                    <a:pt x="131826" y="87630"/>
                  </a:lnTo>
                  <a:lnTo>
                    <a:pt x="144780" y="101600"/>
                  </a:lnTo>
                  <a:lnTo>
                    <a:pt x="147662" y="99060"/>
                  </a:lnTo>
                  <a:lnTo>
                    <a:pt x="150545" y="99060"/>
                  </a:lnTo>
                  <a:lnTo>
                    <a:pt x="153428" y="97790"/>
                  </a:lnTo>
                  <a:lnTo>
                    <a:pt x="153428" y="85090"/>
                  </a:lnTo>
                  <a:lnTo>
                    <a:pt x="153428" y="76200"/>
                  </a:lnTo>
                  <a:lnTo>
                    <a:pt x="155587" y="72390"/>
                  </a:lnTo>
                  <a:lnTo>
                    <a:pt x="159194" y="71120"/>
                  </a:lnTo>
                  <a:lnTo>
                    <a:pt x="164236" y="71120"/>
                  </a:lnTo>
                  <a:lnTo>
                    <a:pt x="170002" y="69850"/>
                  </a:lnTo>
                  <a:lnTo>
                    <a:pt x="198805" y="69850"/>
                  </a:lnTo>
                  <a:lnTo>
                    <a:pt x="208889" y="71120"/>
                  </a:lnTo>
                  <a:lnTo>
                    <a:pt x="212496" y="72390"/>
                  </a:lnTo>
                  <a:lnTo>
                    <a:pt x="214655" y="76200"/>
                  </a:lnTo>
                  <a:lnTo>
                    <a:pt x="214655" y="97790"/>
                  </a:lnTo>
                  <a:lnTo>
                    <a:pt x="218262" y="99060"/>
                  </a:lnTo>
                  <a:lnTo>
                    <a:pt x="221145" y="99060"/>
                  </a:lnTo>
                  <a:lnTo>
                    <a:pt x="224028" y="101600"/>
                  </a:lnTo>
                  <a:lnTo>
                    <a:pt x="239153" y="86360"/>
                  </a:lnTo>
                  <a:lnTo>
                    <a:pt x="243471" y="85090"/>
                  </a:lnTo>
                  <a:lnTo>
                    <a:pt x="246354" y="87630"/>
                  </a:lnTo>
                  <a:lnTo>
                    <a:pt x="248513" y="88900"/>
                  </a:lnTo>
                  <a:lnTo>
                    <a:pt x="249948" y="90170"/>
                  </a:lnTo>
                  <a:lnTo>
                    <a:pt x="252120" y="91440"/>
                  </a:lnTo>
                  <a:lnTo>
                    <a:pt x="252831" y="91440"/>
                  </a:lnTo>
                  <a:lnTo>
                    <a:pt x="252831" y="92710"/>
                  </a:lnTo>
                  <a:lnTo>
                    <a:pt x="254279" y="92710"/>
                  </a:lnTo>
                  <a:lnTo>
                    <a:pt x="260083" y="97790"/>
                  </a:lnTo>
                  <a:lnTo>
                    <a:pt x="265620" y="102870"/>
                  </a:lnTo>
                  <a:lnTo>
                    <a:pt x="270878" y="107950"/>
                  </a:lnTo>
                  <a:lnTo>
                    <a:pt x="275882" y="114300"/>
                  </a:lnTo>
                  <a:lnTo>
                    <a:pt x="276606" y="115570"/>
                  </a:lnTo>
                  <a:lnTo>
                    <a:pt x="277329" y="115570"/>
                  </a:lnTo>
                  <a:lnTo>
                    <a:pt x="277329" y="116840"/>
                  </a:lnTo>
                  <a:lnTo>
                    <a:pt x="278765" y="118110"/>
                  </a:lnTo>
                  <a:lnTo>
                    <a:pt x="283083" y="125730"/>
                  </a:lnTo>
                  <a:lnTo>
                    <a:pt x="282371" y="129540"/>
                  </a:lnTo>
                  <a:lnTo>
                    <a:pt x="280212" y="132080"/>
                  </a:lnTo>
                  <a:lnTo>
                    <a:pt x="267246" y="144780"/>
                  </a:lnTo>
                  <a:lnTo>
                    <a:pt x="268681" y="147320"/>
                  </a:lnTo>
                  <a:lnTo>
                    <a:pt x="270129" y="151130"/>
                  </a:lnTo>
                  <a:lnTo>
                    <a:pt x="270840" y="153670"/>
                  </a:lnTo>
                  <a:lnTo>
                    <a:pt x="292455" y="153670"/>
                  </a:lnTo>
                  <a:lnTo>
                    <a:pt x="296049" y="156210"/>
                  </a:lnTo>
                  <a:lnTo>
                    <a:pt x="298221" y="163830"/>
                  </a:lnTo>
                  <a:lnTo>
                    <a:pt x="298221" y="168910"/>
                  </a:lnTo>
                  <a:lnTo>
                    <a:pt x="299656" y="175260"/>
                  </a:lnTo>
                  <a:lnTo>
                    <a:pt x="299656" y="42862"/>
                  </a:lnTo>
                  <a:lnTo>
                    <a:pt x="277342" y="25400"/>
                  </a:lnTo>
                  <a:lnTo>
                    <a:pt x="233324" y="6350"/>
                  </a:lnTo>
                  <a:lnTo>
                    <a:pt x="184404" y="0"/>
                  </a:lnTo>
                  <a:lnTo>
                    <a:pt x="135216" y="6350"/>
                  </a:lnTo>
                  <a:lnTo>
                    <a:pt x="91135" y="25400"/>
                  </a:lnTo>
                  <a:lnTo>
                    <a:pt x="53835" y="54610"/>
                  </a:lnTo>
                  <a:lnTo>
                    <a:pt x="25069" y="91440"/>
                  </a:lnTo>
                  <a:lnTo>
                    <a:pt x="6553" y="135890"/>
                  </a:lnTo>
                  <a:lnTo>
                    <a:pt x="0" y="184150"/>
                  </a:lnTo>
                  <a:lnTo>
                    <a:pt x="6553" y="233680"/>
                  </a:lnTo>
                  <a:lnTo>
                    <a:pt x="25069" y="278130"/>
                  </a:lnTo>
                  <a:lnTo>
                    <a:pt x="53835" y="314960"/>
                  </a:lnTo>
                  <a:lnTo>
                    <a:pt x="91122" y="344170"/>
                  </a:lnTo>
                  <a:lnTo>
                    <a:pt x="135216" y="361950"/>
                  </a:lnTo>
                  <a:lnTo>
                    <a:pt x="184404" y="368300"/>
                  </a:lnTo>
                  <a:lnTo>
                    <a:pt x="233324" y="361950"/>
                  </a:lnTo>
                  <a:lnTo>
                    <a:pt x="277342" y="344170"/>
                  </a:lnTo>
                  <a:lnTo>
                    <a:pt x="314680" y="314960"/>
                  </a:lnTo>
                  <a:lnTo>
                    <a:pt x="326631" y="299720"/>
                  </a:lnTo>
                  <a:lnTo>
                    <a:pt x="339585" y="283210"/>
                  </a:lnTo>
                  <a:lnTo>
                    <a:pt x="343560" y="278130"/>
                  </a:lnTo>
                  <a:lnTo>
                    <a:pt x="362191" y="233680"/>
                  </a:lnTo>
                  <a:lnTo>
                    <a:pt x="368808" y="184150"/>
                  </a:lnTo>
                  <a:close/>
                </a:path>
                <a:path w="384175" h="1548129">
                  <a:moveTo>
                    <a:pt x="384048" y="1363472"/>
                  </a:moveTo>
                  <a:lnTo>
                    <a:pt x="377431" y="1314323"/>
                  </a:lnTo>
                  <a:lnTo>
                    <a:pt x="358800" y="1270228"/>
                  </a:lnTo>
                  <a:lnTo>
                    <a:pt x="329920" y="1232941"/>
                  </a:lnTo>
                  <a:lnTo>
                    <a:pt x="299046" y="1209154"/>
                  </a:lnTo>
                  <a:lnTo>
                    <a:pt x="299046" y="1282065"/>
                  </a:lnTo>
                  <a:lnTo>
                    <a:pt x="299046" y="1459992"/>
                  </a:lnTo>
                  <a:lnTo>
                    <a:pt x="296164" y="1462913"/>
                  </a:lnTo>
                  <a:lnTo>
                    <a:pt x="103124" y="1462913"/>
                  </a:lnTo>
                  <a:lnTo>
                    <a:pt x="99517" y="1459992"/>
                  </a:lnTo>
                  <a:lnTo>
                    <a:pt x="99517" y="1282065"/>
                  </a:lnTo>
                  <a:lnTo>
                    <a:pt x="103124" y="1278509"/>
                  </a:lnTo>
                  <a:lnTo>
                    <a:pt x="137693" y="1278509"/>
                  </a:lnTo>
                  <a:lnTo>
                    <a:pt x="137693" y="1259078"/>
                  </a:lnTo>
                  <a:lnTo>
                    <a:pt x="141300" y="1255395"/>
                  </a:lnTo>
                  <a:lnTo>
                    <a:pt x="257263" y="1255395"/>
                  </a:lnTo>
                  <a:lnTo>
                    <a:pt x="260870" y="1259078"/>
                  </a:lnTo>
                  <a:lnTo>
                    <a:pt x="260870" y="1278509"/>
                  </a:lnTo>
                  <a:lnTo>
                    <a:pt x="296164" y="1278509"/>
                  </a:lnTo>
                  <a:lnTo>
                    <a:pt x="299046" y="1209154"/>
                  </a:lnTo>
                  <a:lnTo>
                    <a:pt x="248564" y="1185633"/>
                  </a:lnTo>
                  <a:lnTo>
                    <a:pt x="199644" y="1179068"/>
                  </a:lnTo>
                  <a:lnTo>
                    <a:pt x="150456" y="1185633"/>
                  </a:lnTo>
                  <a:lnTo>
                    <a:pt x="106362" y="1204163"/>
                  </a:lnTo>
                  <a:lnTo>
                    <a:pt x="69075" y="1232941"/>
                  </a:lnTo>
                  <a:lnTo>
                    <a:pt x="40309" y="1270228"/>
                  </a:lnTo>
                  <a:lnTo>
                    <a:pt x="21793" y="1314323"/>
                  </a:lnTo>
                  <a:lnTo>
                    <a:pt x="15240" y="1363472"/>
                  </a:lnTo>
                  <a:lnTo>
                    <a:pt x="21793" y="1412417"/>
                  </a:lnTo>
                  <a:lnTo>
                    <a:pt x="40309" y="1456448"/>
                  </a:lnTo>
                  <a:lnTo>
                    <a:pt x="69075" y="1493786"/>
                  </a:lnTo>
                  <a:lnTo>
                    <a:pt x="106375" y="1522653"/>
                  </a:lnTo>
                  <a:lnTo>
                    <a:pt x="150456" y="1541284"/>
                  </a:lnTo>
                  <a:lnTo>
                    <a:pt x="199644" y="1547876"/>
                  </a:lnTo>
                  <a:lnTo>
                    <a:pt x="248564" y="1541284"/>
                  </a:lnTo>
                  <a:lnTo>
                    <a:pt x="292582" y="1522653"/>
                  </a:lnTo>
                  <a:lnTo>
                    <a:pt x="329920" y="1493786"/>
                  </a:lnTo>
                  <a:lnTo>
                    <a:pt x="353796" y="1462913"/>
                  </a:lnTo>
                  <a:lnTo>
                    <a:pt x="358800" y="1456448"/>
                  </a:lnTo>
                  <a:lnTo>
                    <a:pt x="377431" y="1412417"/>
                  </a:lnTo>
                  <a:lnTo>
                    <a:pt x="384048" y="1363472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31" y="460247"/>
              <a:ext cx="1158240" cy="826007"/>
            </a:xfrm>
            <a:prstGeom prst="rect">
              <a:avLst/>
            </a:prstGeom>
          </p:spPr>
        </p:pic>
      </p:grp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B148DAF-EEBB-0503-8A8B-5AA06876E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84021"/>
              </p:ext>
            </p:extLst>
          </p:nvPr>
        </p:nvGraphicFramePr>
        <p:xfrm>
          <a:off x="969391" y="1740693"/>
          <a:ext cx="10637394" cy="2606099"/>
        </p:xfrm>
        <a:graphic>
          <a:graphicData uri="http://schemas.openxmlformats.org/drawingml/2006/table">
            <a:tbl>
              <a:tblPr firstRow="1" bandRow="1"/>
              <a:tblGrid>
                <a:gridCol w="9497673">
                  <a:extLst>
                    <a:ext uri="{9D8B030D-6E8A-4147-A177-3AD203B41FA5}">
                      <a16:colId xmlns:a16="http://schemas.microsoft.com/office/drawing/2014/main" val="1698672509"/>
                    </a:ext>
                  </a:extLst>
                </a:gridCol>
                <a:gridCol w="1139721">
                  <a:extLst>
                    <a:ext uri="{9D8B030D-6E8A-4147-A177-3AD203B41FA5}">
                      <a16:colId xmlns:a16="http://schemas.microsoft.com/office/drawing/2014/main" val="1303901121"/>
                    </a:ext>
                  </a:extLst>
                </a:gridCol>
              </a:tblGrid>
              <a:tr h="6327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Contexte et Objectifs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139111"/>
                  </a:ext>
                </a:extLst>
              </a:tr>
              <a:tr h="557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Score et résumé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189205"/>
                  </a:ext>
                </a:extLst>
              </a:tr>
              <a:tr h="58169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Résumé KPIs Couverture, Voix et Data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151166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Observation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899573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Conclusion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>
                          <a:solidFill>
                            <a:srgbClr val="414141"/>
                          </a:solidFill>
                          <a:effectLst/>
                          <a:latin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5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217865"/>
                  </a:ext>
                </a:extLst>
              </a:tr>
            </a:tbl>
          </a:graphicData>
        </a:graphic>
      </p:graphicFrame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5EAE33E-8826-EC76-A06F-4167595527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"/>
    </mc:Choice>
    <mc:Fallback xmlns="">
      <p:transition spd="slow" advTm="276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3151" y="2601924"/>
            <a:ext cx="2873246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Observation</a:t>
            </a:r>
            <a:endParaRPr sz="2600" dirty="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2393" y="2066314"/>
            <a:ext cx="130111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04</a:t>
            </a:r>
            <a:endParaRPr sz="960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7523" y="2327147"/>
            <a:ext cx="0" cy="1080135"/>
          </a:xfrm>
          <a:custGeom>
            <a:avLst/>
            <a:gdLst/>
            <a:ahLst/>
            <a:cxnLst/>
            <a:rect l="l" t="t" r="r" b="b"/>
            <a:pathLst>
              <a:path h="1080135">
                <a:moveTo>
                  <a:pt x="0" y="0"/>
                </a:moveTo>
                <a:lnTo>
                  <a:pt x="0" y="1080135"/>
                </a:lnTo>
              </a:path>
            </a:pathLst>
          </a:custGeom>
          <a:ln w="2857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9BC80F-8F41-E101-FA4A-42E0167E72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20</a:t>
            </a:fld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14248-1CFF-D0AB-FD3F-13EB4AB65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EED6C048-A4DA-8E16-B307-268F2CC563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EB56FA21-39F0-844D-2753-9FED011E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Call Setup Time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EB7353-0CAD-E45D-437A-4A7908E3C3F6}"/>
              </a:ext>
            </a:extLst>
          </p:cNvPr>
          <p:cNvSpPr txBox="1"/>
          <p:nvPr/>
        </p:nvSpPr>
        <p:spPr>
          <a:xfrm>
            <a:off x="1295400" y="1424546"/>
            <a:ext cx="876300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800" i="1" spc="-5" dirty="0">
                <a:latin typeface="Verdana"/>
                <a:cs typeface="Verdana"/>
              </a:rPr>
              <a:t>TT présente le plus élevé call setup time. 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endParaRPr lang="fr-FR" sz="1800" i="1" spc="-5" dirty="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800" i="1" spc="-5" dirty="0">
                <a:latin typeface="Verdana"/>
                <a:cs typeface="Verdana"/>
              </a:rPr>
              <a:t> E</a:t>
            </a:r>
            <a:r>
              <a:rPr lang="fr-FR" i="1" spc="-5" dirty="0">
                <a:latin typeface="Verdana"/>
              </a:rPr>
              <a:t>tude End to End pour améliorer le call setup time :Radio, </a:t>
            </a:r>
            <a:r>
              <a:rPr lang="fr-FR" i="1" spc="-5" dirty="0" err="1">
                <a:latin typeface="Verdana"/>
              </a:rPr>
              <a:t>Tx</a:t>
            </a:r>
            <a:r>
              <a:rPr lang="fr-FR" i="1" spc="-5" dirty="0">
                <a:latin typeface="Verdana"/>
              </a:rPr>
              <a:t>, CN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endParaRPr lang="fr-FR" i="1" spc="-5" dirty="0">
              <a:latin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i="1" spc="-5" dirty="0">
                <a:latin typeface="Verdana"/>
              </a:rPr>
              <a:t>RACH performances, RRC/RAB/Paging performances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endParaRPr lang="fr-FR" i="1" spc="-5" dirty="0">
              <a:latin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800" i="1" spc="-5" dirty="0">
                <a:latin typeface="Verdana"/>
                <a:cs typeface="Verdana"/>
              </a:rPr>
              <a:t>Auditer RWR, RIM setting, CFBF setting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ACA7DF-4145-D9B9-5C7B-4712F0090C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144000" y="6968209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21</a:t>
            </a:fld>
            <a:endParaRPr lang="fr-FR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8930B8C-0CF5-90DB-B788-BADBEB69D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476245"/>
              </p:ext>
            </p:extLst>
          </p:nvPr>
        </p:nvGraphicFramePr>
        <p:xfrm>
          <a:off x="3038169" y="3820288"/>
          <a:ext cx="7708106" cy="335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297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682A8-A0BE-3376-D7B0-10AA834D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E161F9A4-656B-EF3B-9874-FECA1A0090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28A53F7-51F5-D026-6C4F-15ACCB5E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Qualité Vocal  MOS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2B8CBF-C951-DE64-C071-6F03E7420939}"/>
              </a:ext>
            </a:extLst>
          </p:cNvPr>
          <p:cNvSpPr txBox="1"/>
          <p:nvPr/>
        </p:nvSpPr>
        <p:spPr>
          <a:xfrm>
            <a:off x="1295400" y="1152687"/>
            <a:ext cx="4876800" cy="2542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800" i="1" spc="-5" dirty="0">
                <a:latin typeface="Verdana"/>
                <a:cs typeface="Verdana"/>
              </a:rPr>
              <a:t>TT Présente le MOS le plus dégradé à cause de l'utilisation du NB-AMR. Les autres opérateurs utilisent le HD-Voice (AMR WB).</a:t>
            </a:r>
          </a:p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i="1" spc="-5" dirty="0">
                <a:latin typeface="Verdana"/>
                <a:cs typeface="Verdana"/>
              </a:rPr>
              <a:t>Il est fortement recommandé d’accélérer le déploiement du Volte</a:t>
            </a:r>
            <a:endParaRPr lang="fr-FR" sz="1800" i="1" spc="-5" dirty="0"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9A948B-4E89-BB3F-4FA1-195F50B641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22</a:t>
            </a:fld>
            <a:endParaRPr lang="fr-FR"/>
          </a:p>
        </p:txBody>
      </p:sp>
      <p:sp>
        <p:nvSpPr>
          <p:cNvPr id="20" name="Rectangle : coins arrondis 41">
            <a:extLst>
              <a:ext uri="{FF2B5EF4-FFF2-40B4-BE49-F238E27FC236}">
                <a16:creationId xmlns:a16="http://schemas.microsoft.com/office/drawing/2014/main" id="{D83CCAD0-4EE7-EA95-42B8-F33DE3B1AA57}"/>
              </a:ext>
            </a:extLst>
          </p:cNvPr>
          <p:cNvSpPr/>
          <p:nvPr/>
        </p:nvSpPr>
        <p:spPr>
          <a:xfrm>
            <a:off x="694738" y="4149725"/>
            <a:ext cx="423380" cy="322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21" name="Rectangle : coins arrondis 28">
            <a:extLst>
              <a:ext uri="{FF2B5EF4-FFF2-40B4-BE49-F238E27FC236}">
                <a16:creationId xmlns:a16="http://schemas.microsoft.com/office/drawing/2014/main" id="{BBEB56C4-F6AA-E5D0-29D1-6900E1419141}"/>
              </a:ext>
            </a:extLst>
          </p:cNvPr>
          <p:cNvSpPr/>
          <p:nvPr/>
        </p:nvSpPr>
        <p:spPr>
          <a:xfrm>
            <a:off x="609600" y="5088878"/>
            <a:ext cx="547199" cy="31778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3" name="Rectangle : coins arrondis 38">
            <a:extLst>
              <a:ext uri="{FF2B5EF4-FFF2-40B4-BE49-F238E27FC236}">
                <a16:creationId xmlns:a16="http://schemas.microsoft.com/office/drawing/2014/main" id="{432DF1B3-8F22-5559-BD64-25D491F88BF1}"/>
              </a:ext>
            </a:extLst>
          </p:cNvPr>
          <p:cNvSpPr/>
          <p:nvPr/>
        </p:nvSpPr>
        <p:spPr>
          <a:xfrm>
            <a:off x="671718" y="5994121"/>
            <a:ext cx="469420" cy="301419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6FB15374-73B3-4941-A0B0-1CFA696DC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795112"/>
              </p:ext>
            </p:extLst>
          </p:nvPr>
        </p:nvGraphicFramePr>
        <p:xfrm>
          <a:off x="7809729" y="1098824"/>
          <a:ext cx="4444181" cy="2374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CBACFE8-F7EC-4B37-A47F-671C14E03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146097"/>
              </p:ext>
            </p:extLst>
          </p:nvPr>
        </p:nvGraphicFramePr>
        <p:xfrm>
          <a:off x="7809571" y="4073869"/>
          <a:ext cx="4992220" cy="234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2F044F2A-8EEA-342C-29E9-92101BB8B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265938"/>
              </p:ext>
            </p:extLst>
          </p:nvPr>
        </p:nvGraphicFramePr>
        <p:xfrm>
          <a:off x="1371601" y="3981113"/>
          <a:ext cx="6248400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029431" imgH="2648135" progId="Excel.Sheet.12">
                  <p:embed/>
                </p:oleObj>
              </mc:Choice>
              <mc:Fallback>
                <p:oleObj name="Worksheet" r:id="rId6" imgW="8029431" imgH="26481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1601" y="3981113"/>
                        <a:ext cx="6248400" cy="264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7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3CB9E-2D36-EDBE-9280-9F0BF3EA1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E74B10F6-7DFF-EAC0-6170-AEFE07233A6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BBACB0C-1AC4-4F90-EDCF-CAC4AC96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Pilot pollution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E58CD5-777E-BB6A-D963-6211307C7E40}"/>
              </a:ext>
            </a:extLst>
          </p:cNvPr>
          <p:cNvSpPr txBox="1"/>
          <p:nvPr/>
        </p:nvSpPr>
        <p:spPr>
          <a:xfrm>
            <a:off x="7010400" y="1863725"/>
            <a:ext cx="4906518" cy="211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800" i="1" spc="-5" dirty="0">
                <a:latin typeface="Verdana"/>
                <a:cs typeface="Verdana"/>
              </a:rPr>
              <a:t>plus que 84% des échantillons ont Pilot pollution supérieur ou égale à 5</a:t>
            </a:r>
          </a:p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i="1" spc="-5" dirty="0">
                <a:latin typeface="Verdana"/>
                <a:cs typeface="Verdana"/>
              </a:rPr>
              <a:t>Mener une étude des overshooter pour avoir une dominance et réduire les interférences.</a:t>
            </a:r>
            <a:endParaRPr lang="fr-FR" sz="1800" i="1" spc="-5" dirty="0">
              <a:latin typeface="Verdana"/>
              <a:cs typeface="Verdana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E8FA2-C08E-75A1-B95C-DE4A9754F5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9E99D1-48BF-4AAE-9864-36DF5D9E7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54125"/>
            <a:ext cx="5448339" cy="52538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3E57D-B16D-41B4-8AAD-DF812D659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405" y="1289983"/>
            <a:ext cx="1382144" cy="14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81C30-5648-D8FB-791E-14319F62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FF3A0D7-F909-C49A-B92F-68AD36F31D2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430" y="5896"/>
            <a:ext cx="893274" cy="62251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CF1F07F-2E00-8472-CBB1-26518CD8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9079"/>
            <a:ext cx="3962399" cy="3693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Serving</a:t>
            </a:r>
            <a:r>
              <a:rPr lang="fr-FR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&amp; Band</a:t>
            </a:r>
          </a:p>
        </p:txBody>
      </p:sp>
      <p:sp>
        <p:nvSpPr>
          <p:cNvPr id="8" name="Rectangle : coins arrondis 41">
            <a:extLst>
              <a:ext uri="{FF2B5EF4-FFF2-40B4-BE49-F238E27FC236}">
                <a16:creationId xmlns:a16="http://schemas.microsoft.com/office/drawing/2014/main" id="{05EF7892-DAD0-191D-7340-BDFF3D6AB43B}"/>
              </a:ext>
            </a:extLst>
          </p:cNvPr>
          <p:cNvSpPr/>
          <p:nvPr/>
        </p:nvSpPr>
        <p:spPr>
          <a:xfrm>
            <a:off x="3704587" y="2192617"/>
            <a:ext cx="1295400" cy="196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/>
              <a:t>TT</a:t>
            </a:r>
          </a:p>
        </p:txBody>
      </p:sp>
      <p:sp>
        <p:nvSpPr>
          <p:cNvPr id="9" name="Rectangle : coins arrondis 28">
            <a:extLst>
              <a:ext uri="{FF2B5EF4-FFF2-40B4-BE49-F238E27FC236}">
                <a16:creationId xmlns:a16="http://schemas.microsoft.com/office/drawing/2014/main" id="{984DDD66-06D6-6798-D171-520740A1F1C6}"/>
              </a:ext>
            </a:extLst>
          </p:cNvPr>
          <p:cNvSpPr/>
          <p:nvPr/>
        </p:nvSpPr>
        <p:spPr>
          <a:xfrm>
            <a:off x="6629401" y="2181832"/>
            <a:ext cx="1295400" cy="1931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/>
              <a:t>OO</a:t>
            </a:r>
          </a:p>
        </p:txBody>
      </p:sp>
      <p:sp>
        <p:nvSpPr>
          <p:cNvPr id="10" name="Rectangle : coins arrondis 38">
            <a:extLst>
              <a:ext uri="{FF2B5EF4-FFF2-40B4-BE49-F238E27FC236}">
                <a16:creationId xmlns:a16="http://schemas.microsoft.com/office/drawing/2014/main" id="{D0BC4B8D-C5A9-6A29-AE47-72D48B435408}"/>
              </a:ext>
            </a:extLst>
          </p:cNvPr>
          <p:cNvSpPr/>
          <p:nvPr/>
        </p:nvSpPr>
        <p:spPr>
          <a:xfrm>
            <a:off x="9296400" y="2186406"/>
            <a:ext cx="1295400" cy="199111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245864-FED8-D98B-C6D2-5FB1FCBB139A}"/>
              </a:ext>
            </a:extLst>
          </p:cNvPr>
          <p:cNvSpPr/>
          <p:nvPr/>
        </p:nvSpPr>
        <p:spPr>
          <a:xfrm>
            <a:off x="4068548" y="2818916"/>
            <a:ext cx="715985" cy="1294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A41902B-92B2-E7B7-A5F7-6C1367B4F0EA}"/>
              </a:ext>
            </a:extLst>
          </p:cNvPr>
          <p:cNvSpPr/>
          <p:nvPr/>
        </p:nvSpPr>
        <p:spPr>
          <a:xfrm>
            <a:off x="4062461" y="3416231"/>
            <a:ext cx="715985" cy="1294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3A5FC8-2D23-2DB8-8256-6297FBF559B0}"/>
              </a:ext>
            </a:extLst>
          </p:cNvPr>
          <p:cNvSpPr/>
          <p:nvPr/>
        </p:nvSpPr>
        <p:spPr>
          <a:xfrm>
            <a:off x="6937091" y="2818916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81EAE4-85C5-791C-7592-5AC5CCABC3ED}"/>
              </a:ext>
            </a:extLst>
          </p:cNvPr>
          <p:cNvSpPr/>
          <p:nvPr/>
        </p:nvSpPr>
        <p:spPr>
          <a:xfrm>
            <a:off x="9715965" y="3416231"/>
            <a:ext cx="715985" cy="12948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3BC25A-2D41-F2BB-2E4F-5A79A7120EBB}"/>
              </a:ext>
            </a:extLst>
          </p:cNvPr>
          <p:cNvSpPr/>
          <p:nvPr/>
        </p:nvSpPr>
        <p:spPr>
          <a:xfrm>
            <a:off x="9715965" y="2818916"/>
            <a:ext cx="715985" cy="12948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690B7D5-8696-A607-1380-D2CD76C9C874}"/>
              </a:ext>
            </a:extLst>
          </p:cNvPr>
          <p:cNvSpPr/>
          <p:nvPr/>
        </p:nvSpPr>
        <p:spPr>
          <a:xfrm>
            <a:off x="7497548" y="3427085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BCB66B-28D9-7ECB-830A-09FCA921450F}"/>
              </a:ext>
            </a:extLst>
          </p:cNvPr>
          <p:cNvSpPr/>
          <p:nvPr/>
        </p:nvSpPr>
        <p:spPr>
          <a:xfrm>
            <a:off x="6583148" y="3427085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0F1E31B-6C8C-D658-1292-78B0ACE657FC}"/>
              </a:ext>
            </a:extLst>
          </p:cNvPr>
          <p:cNvSpPr/>
          <p:nvPr/>
        </p:nvSpPr>
        <p:spPr>
          <a:xfrm>
            <a:off x="1963128" y="2759246"/>
            <a:ext cx="715984" cy="2708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U2100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135B054-2CA7-B78A-02D0-BFC23A0F26E5}"/>
              </a:ext>
            </a:extLst>
          </p:cNvPr>
          <p:cNvSpPr/>
          <p:nvPr/>
        </p:nvSpPr>
        <p:spPr>
          <a:xfrm>
            <a:off x="1930471" y="3367296"/>
            <a:ext cx="715984" cy="2659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U900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F5E1B5-D43A-5855-CA89-E577A95B75C6}"/>
              </a:ext>
            </a:extLst>
          </p:cNvPr>
          <p:cNvSpPr txBox="1"/>
          <p:nvPr/>
        </p:nvSpPr>
        <p:spPr>
          <a:xfrm>
            <a:off x="1095047" y="3001255"/>
            <a:ext cx="723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3G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8D1085E-2ED2-57D1-ACF9-D87DF33E1C81}"/>
              </a:ext>
            </a:extLst>
          </p:cNvPr>
          <p:cNvCxnSpPr>
            <a:cxnSpLocks/>
          </p:cNvCxnSpPr>
          <p:nvPr/>
        </p:nvCxnSpPr>
        <p:spPr>
          <a:xfrm>
            <a:off x="3962400" y="3159030"/>
            <a:ext cx="66294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7E1D52B-A247-FD24-EEA8-ADE75E82BEEC}"/>
              </a:ext>
            </a:extLst>
          </p:cNvPr>
          <p:cNvCxnSpPr>
            <a:cxnSpLocks/>
          </p:cNvCxnSpPr>
          <p:nvPr/>
        </p:nvCxnSpPr>
        <p:spPr>
          <a:xfrm>
            <a:off x="1793126" y="3786606"/>
            <a:ext cx="97606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F8ADD99-BC2F-D95B-F641-24157AF441FC}"/>
              </a:ext>
            </a:extLst>
          </p:cNvPr>
          <p:cNvSpPr txBox="1"/>
          <p:nvPr/>
        </p:nvSpPr>
        <p:spPr>
          <a:xfrm>
            <a:off x="1095047" y="4414182"/>
            <a:ext cx="723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4G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DBDF6AD-CF9F-71A0-C645-584D6D40307D}"/>
              </a:ext>
            </a:extLst>
          </p:cNvPr>
          <p:cNvSpPr/>
          <p:nvPr/>
        </p:nvSpPr>
        <p:spPr>
          <a:xfrm>
            <a:off x="1987498" y="5005806"/>
            <a:ext cx="715984" cy="2291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L2100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D4B8A50-DBE2-5D7E-2F11-BDA4BC3B07F0}"/>
              </a:ext>
            </a:extLst>
          </p:cNvPr>
          <p:cNvSpPr/>
          <p:nvPr/>
        </p:nvSpPr>
        <p:spPr>
          <a:xfrm>
            <a:off x="1981538" y="4472406"/>
            <a:ext cx="715984" cy="2291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L1800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8D4E43C-3EDB-BCA9-3E25-F1484303A4BB}"/>
              </a:ext>
            </a:extLst>
          </p:cNvPr>
          <p:cNvSpPr/>
          <p:nvPr/>
        </p:nvSpPr>
        <p:spPr>
          <a:xfrm>
            <a:off x="1969106" y="4015206"/>
            <a:ext cx="715984" cy="2291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L800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DCF6C72-E847-FF78-2FAA-9C2C2F8F5197}"/>
              </a:ext>
            </a:extLst>
          </p:cNvPr>
          <p:cNvSpPr/>
          <p:nvPr/>
        </p:nvSpPr>
        <p:spPr>
          <a:xfrm>
            <a:off x="4144748" y="4026899"/>
            <a:ext cx="715985" cy="1294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2FEB1B0-4D5B-E11A-5004-562E5C7813AE}"/>
              </a:ext>
            </a:extLst>
          </p:cNvPr>
          <p:cNvSpPr/>
          <p:nvPr/>
        </p:nvSpPr>
        <p:spPr>
          <a:xfrm>
            <a:off x="4099713" y="4496669"/>
            <a:ext cx="715985" cy="1294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15M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754F654-7407-4041-7DC1-680BCF2B6F22}"/>
              </a:ext>
            </a:extLst>
          </p:cNvPr>
          <p:cNvSpPr/>
          <p:nvPr/>
        </p:nvSpPr>
        <p:spPr>
          <a:xfrm>
            <a:off x="4118106" y="5020167"/>
            <a:ext cx="715985" cy="1294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15M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4DF569-A06C-91D7-8B5D-FC6FA20393E6}"/>
              </a:ext>
            </a:extLst>
          </p:cNvPr>
          <p:cNvSpPr/>
          <p:nvPr/>
        </p:nvSpPr>
        <p:spPr>
          <a:xfrm>
            <a:off x="6944198" y="4026899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C48AB5D-2568-1BB0-D0F3-E509ACF16352}"/>
              </a:ext>
            </a:extLst>
          </p:cNvPr>
          <p:cNvSpPr/>
          <p:nvPr/>
        </p:nvSpPr>
        <p:spPr>
          <a:xfrm>
            <a:off x="6899163" y="4496669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20M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31DFB92-ADC3-68E5-7A8A-F3647568ED14}"/>
              </a:ext>
            </a:extLst>
          </p:cNvPr>
          <p:cNvSpPr/>
          <p:nvPr/>
        </p:nvSpPr>
        <p:spPr>
          <a:xfrm>
            <a:off x="6917556" y="5020167"/>
            <a:ext cx="715985" cy="12948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20M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6A32E49-02EA-C053-5D08-9D64250D297C}"/>
              </a:ext>
            </a:extLst>
          </p:cNvPr>
          <p:cNvSpPr/>
          <p:nvPr/>
        </p:nvSpPr>
        <p:spPr>
          <a:xfrm>
            <a:off x="9715965" y="4026899"/>
            <a:ext cx="715985" cy="129489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D90A62D-AE3B-F101-9561-D0554672E655}"/>
              </a:ext>
            </a:extLst>
          </p:cNvPr>
          <p:cNvSpPr/>
          <p:nvPr/>
        </p:nvSpPr>
        <p:spPr>
          <a:xfrm>
            <a:off x="9670930" y="4496669"/>
            <a:ext cx="715985" cy="129489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15M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E4B44B4-412A-47C4-88B8-113F1D320B46}"/>
              </a:ext>
            </a:extLst>
          </p:cNvPr>
          <p:cNvSpPr/>
          <p:nvPr/>
        </p:nvSpPr>
        <p:spPr>
          <a:xfrm>
            <a:off x="9689323" y="5020167"/>
            <a:ext cx="715985" cy="129489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20M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7B9F04-8578-F1B4-E014-D4166CA5A547}"/>
              </a:ext>
            </a:extLst>
          </p:cNvPr>
          <p:cNvSpPr/>
          <p:nvPr/>
        </p:nvSpPr>
        <p:spPr>
          <a:xfrm>
            <a:off x="3962401" y="5463007"/>
            <a:ext cx="1086694" cy="21007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Total 40 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4A26ED-DEFD-A66B-C59D-95C05C0AB641}"/>
              </a:ext>
            </a:extLst>
          </p:cNvPr>
          <p:cNvSpPr/>
          <p:nvPr/>
        </p:nvSpPr>
        <p:spPr>
          <a:xfrm>
            <a:off x="9507206" y="5463006"/>
            <a:ext cx="1086694" cy="21007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Total 45 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9133D1-2C34-2AD9-EBFD-86A245FD9606}"/>
              </a:ext>
            </a:extLst>
          </p:cNvPr>
          <p:cNvSpPr/>
          <p:nvPr/>
        </p:nvSpPr>
        <p:spPr>
          <a:xfrm>
            <a:off x="6673473" y="5463007"/>
            <a:ext cx="1086694" cy="21007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Total 50 M</a:t>
            </a:r>
          </a:p>
        </p:txBody>
      </p:sp>
      <p:sp>
        <p:nvSpPr>
          <p:cNvPr id="51" name="Espace réservé du numéro de diapositive 50">
            <a:extLst>
              <a:ext uri="{FF2B5EF4-FFF2-40B4-BE49-F238E27FC236}">
                <a16:creationId xmlns:a16="http://schemas.microsoft.com/office/drawing/2014/main" id="{44B569A5-1882-3DC9-DA0B-EB64131939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24</a:t>
            </a:fld>
            <a:endParaRPr lang="fr-FR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C82B858-677B-2FAB-37A9-1B5B9E9E25CE}"/>
              </a:ext>
            </a:extLst>
          </p:cNvPr>
          <p:cNvCxnSpPr>
            <a:cxnSpLocks/>
          </p:cNvCxnSpPr>
          <p:nvPr/>
        </p:nvCxnSpPr>
        <p:spPr>
          <a:xfrm>
            <a:off x="1885265" y="5920206"/>
            <a:ext cx="97606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DA17398-EB97-6A02-330B-39098DA3F15D}"/>
              </a:ext>
            </a:extLst>
          </p:cNvPr>
          <p:cNvSpPr txBox="1"/>
          <p:nvPr/>
        </p:nvSpPr>
        <p:spPr>
          <a:xfrm>
            <a:off x="1095047" y="6346969"/>
            <a:ext cx="723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5G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6C7A91E-2458-0A51-C774-4862B257182D}"/>
              </a:ext>
            </a:extLst>
          </p:cNvPr>
          <p:cNvSpPr/>
          <p:nvPr/>
        </p:nvSpPr>
        <p:spPr>
          <a:xfrm>
            <a:off x="1981538" y="6148806"/>
            <a:ext cx="715984" cy="2291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FDD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D9DE07C-2C5D-069C-77C2-12897EDDC059}"/>
              </a:ext>
            </a:extLst>
          </p:cNvPr>
          <p:cNvSpPr/>
          <p:nvPr/>
        </p:nvSpPr>
        <p:spPr>
          <a:xfrm>
            <a:off x="1969105" y="6892348"/>
            <a:ext cx="715984" cy="2291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TDD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40E6A2A-1B9D-A154-C20C-CC5278619780}"/>
              </a:ext>
            </a:extLst>
          </p:cNvPr>
          <p:cNvCxnSpPr>
            <a:cxnSpLocks/>
          </p:cNvCxnSpPr>
          <p:nvPr/>
        </p:nvCxnSpPr>
        <p:spPr>
          <a:xfrm>
            <a:off x="3953865" y="4320006"/>
            <a:ext cx="6749322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3EAF6-215F-E0A0-BDA3-01B4A774F0C2}"/>
              </a:ext>
            </a:extLst>
          </p:cNvPr>
          <p:cNvCxnSpPr>
            <a:cxnSpLocks/>
          </p:cNvCxnSpPr>
          <p:nvPr/>
        </p:nvCxnSpPr>
        <p:spPr>
          <a:xfrm flipV="1">
            <a:off x="3880259" y="4820821"/>
            <a:ext cx="6673122" cy="1937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D49DC20-04B6-A645-CE87-15A23C762D34}"/>
              </a:ext>
            </a:extLst>
          </p:cNvPr>
          <p:cNvCxnSpPr>
            <a:cxnSpLocks/>
          </p:cNvCxnSpPr>
          <p:nvPr/>
        </p:nvCxnSpPr>
        <p:spPr>
          <a:xfrm>
            <a:off x="4062461" y="5310606"/>
            <a:ext cx="660690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CABEE767-6AB3-5DDE-4736-6C9B33DFA06F}"/>
              </a:ext>
            </a:extLst>
          </p:cNvPr>
          <p:cNvSpPr/>
          <p:nvPr/>
        </p:nvSpPr>
        <p:spPr>
          <a:xfrm>
            <a:off x="3918677" y="6172280"/>
            <a:ext cx="832381" cy="17468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843544E-0DB0-BC0A-9BFC-6D2B9742867F}"/>
              </a:ext>
            </a:extLst>
          </p:cNvPr>
          <p:cNvSpPr/>
          <p:nvPr/>
        </p:nvSpPr>
        <p:spPr>
          <a:xfrm>
            <a:off x="3953865" y="6884847"/>
            <a:ext cx="834052" cy="14355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100M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DF24741-CDDD-0285-05FA-B9325805F2E9}"/>
              </a:ext>
            </a:extLst>
          </p:cNvPr>
          <p:cNvCxnSpPr>
            <a:cxnSpLocks/>
          </p:cNvCxnSpPr>
          <p:nvPr/>
        </p:nvCxnSpPr>
        <p:spPr>
          <a:xfrm>
            <a:off x="3962399" y="6533100"/>
            <a:ext cx="662940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8065C3A9-8791-1D70-F453-D4D06991C8A9}"/>
              </a:ext>
            </a:extLst>
          </p:cNvPr>
          <p:cNvSpPr/>
          <p:nvPr/>
        </p:nvSpPr>
        <p:spPr>
          <a:xfrm>
            <a:off x="6765611" y="6925521"/>
            <a:ext cx="715985" cy="14355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100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E5EE663-578F-FE2A-4167-588E69B93CAE}"/>
              </a:ext>
            </a:extLst>
          </p:cNvPr>
          <p:cNvSpPr/>
          <p:nvPr/>
        </p:nvSpPr>
        <p:spPr>
          <a:xfrm>
            <a:off x="9654274" y="6869729"/>
            <a:ext cx="715985" cy="166593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100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AC9A619-26B5-1C31-B146-4DCE23FBDF7D}"/>
              </a:ext>
            </a:extLst>
          </p:cNvPr>
          <p:cNvSpPr txBox="1"/>
          <p:nvPr/>
        </p:nvSpPr>
        <p:spPr>
          <a:xfrm>
            <a:off x="1263271" y="910464"/>
            <a:ext cx="10820400" cy="70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5G : </a:t>
            </a:r>
            <a:r>
              <a:rPr lang="fr-FR" sz="1400" spc="-5" dirty="0" err="1">
                <a:latin typeface="Verdana"/>
                <a:cs typeface="Verdana"/>
              </a:rPr>
              <a:t>Ooreddoo</a:t>
            </a:r>
            <a:r>
              <a:rPr lang="fr-FR" sz="1400" spc="-5" dirty="0">
                <a:latin typeface="Verdana"/>
                <a:cs typeface="Verdana"/>
              </a:rPr>
              <a:t> déploie que la technologie 5G TDD</a:t>
            </a:r>
          </a:p>
          <a:p>
            <a:pPr marL="298450" indent="-28575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Verdana"/>
                <a:cs typeface="Verdana"/>
              </a:rPr>
              <a:t>3G  : </a:t>
            </a:r>
            <a:r>
              <a:rPr lang="fr-FR" sz="1400" spc="-5" dirty="0" err="1">
                <a:latin typeface="Verdana"/>
                <a:cs typeface="Verdana"/>
              </a:rPr>
              <a:t>Ooreddoo</a:t>
            </a:r>
            <a:r>
              <a:rPr lang="fr-FR" sz="1400" spc="-5" dirty="0">
                <a:latin typeface="Verdana"/>
                <a:cs typeface="Verdana"/>
              </a:rPr>
              <a:t> déploie 2 fréquences U900</a:t>
            </a:r>
          </a:p>
        </p:txBody>
      </p:sp>
    </p:spTree>
    <p:extLst>
      <p:ext uri="{BB962C8B-B14F-4D97-AF65-F5344CB8AC3E}">
        <p14:creationId xmlns:p14="http://schemas.microsoft.com/office/powerpoint/2010/main" val="1850487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02F10-0A4D-517A-E1CA-12534412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9253362-411E-63DC-19F8-95B8B61ED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3151" y="2601924"/>
            <a:ext cx="1539875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Co</a:t>
            </a:r>
            <a:r>
              <a:rPr sz="2600" dirty="0">
                <a:solidFill>
                  <a:srgbClr val="FFFFFF"/>
                </a:solidFill>
                <a:latin typeface="Segoe UI Light"/>
                <a:cs typeface="Segoe UI Light"/>
              </a:rPr>
              <a:t>n</a:t>
            </a: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clusion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26B0723-37EB-7B80-3DA5-3422CBB4CA5D}"/>
              </a:ext>
            </a:extLst>
          </p:cNvPr>
          <p:cNvSpPr txBox="1"/>
          <p:nvPr/>
        </p:nvSpPr>
        <p:spPr>
          <a:xfrm>
            <a:off x="812393" y="2066314"/>
            <a:ext cx="130111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0</a:t>
            </a:r>
            <a:r>
              <a:rPr lang="fr-FR"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5</a:t>
            </a:r>
            <a:endParaRPr sz="9600" dirty="0">
              <a:latin typeface="Segoe UI Light"/>
              <a:cs typeface="Segoe UI Ligh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E086A49-24CF-4944-D3E3-C9AAB1989919}"/>
              </a:ext>
            </a:extLst>
          </p:cNvPr>
          <p:cNvSpPr/>
          <p:nvPr/>
        </p:nvSpPr>
        <p:spPr>
          <a:xfrm>
            <a:off x="2287523" y="2327147"/>
            <a:ext cx="0" cy="1080135"/>
          </a:xfrm>
          <a:custGeom>
            <a:avLst/>
            <a:gdLst/>
            <a:ahLst/>
            <a:cxnLst/>
            <a:rect l="l" t="t" r="r" b="b"/>
            <a:pathLst>
              <a:path h="1080135">
                <a:moveTo>
                  <a:pt x="0" y="0"/>
                </a:moveTo>
                <a:lnTo>
                  <a:pt x="0" y="1080135"/>
                </a:lnTo>
              </a:path>
            </a:pathLst>
          </a:custGeom>
          <a:ln w="2857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07DE36-E022-F5AF-120C-917BA56197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12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9197" y="0"/>
            <a:ext cx="1673605" cy="391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Conclusion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5542" y="819680"/>
            <a:ext cx="11900914" cy="44978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Ø"/>
            </a:pP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En conclusion, au niveau Centre-Ville Kairouan , Tunisie Telecom se situe en première position en adoptant la méthodologie de l’INT mais en optant la méthode de </a:t>
            </a:r>
            <a:r>
              <a:rPr lang="fr-FR" sz="1600" spc="-10" dirty="0">
                <a:cs typeface="Verdana"/>
              </a:rPr>
              <a:t>pondération</a:t>
            </a:r>
            <a:r>
              <a:rPr lang="fr-FR" sz="1600" spc="35" dirty="0">
                <a:cs typeface="Verdana"/>
              </a:rPr>
              <a:t> </a:t>
            </a:r>
            <a:r>
              <a:rPr lang="fr-FR" sz="1600" spc="-5" dirty="0">
                <a:cs typeface="Verdana"/>
              </a:rPr>
              <a:t>ETSI </a:t>
            </a: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ainsi que  le classement par KPI, </a:t>
            </a:r>
            <a:r>
              <a:rPr lang="fr-FR" sz="1600" spc="-5" dirty="0">
                <a:cs typeface="Verdana"/>
              </a:rPr>
              <a:t> </a:t>
            </a: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TT </a:t>
            </a: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se classe la troisième.</a:t>
            </a:r>
          </a:p>
          <a:p>
            <a:pPr marL="298450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Ø"/>
            </a:pP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En comparaison avec les autres opérateurs, Tunisie Telecom doit améliorer la qualité du signal : </a:t>
            </a:r>
          </a:p>
          <a:p>
            <a:pPr marL="1212850" lvl="2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Améliorer la qualité du service voix (Call setup Time et qualité vocale MOS)</a:t>
            </a:r>
          </a:p>
          <a:p>
            <a:pPr marL="298450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Ø"/>
            </a:pPr>
            <a:r>
              <a:rPr lang="fr-FR" sz="16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Il est proposé de : </a:t>
            </a:r>
          </a:p>
          <a:p>
            <a:pPr marL="1212850" lvl="2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Service Voix : </a:t>
            </a:r>
          </a:p>
          <a:p>
            <a:pPr marL="2127250" lvl="4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Résoudre les problèmes de pilot pollution en menant une étude des « </a:t>
            </a:r>
            <a:r>
              <a:rPr lang="fr-FR" sz="1400" spc="-5" dirty="0" err="1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overshooting</a:t>
            </a: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fr-FR" sz="1400" spc="-5" dirty="0" err="1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cell</a:t>
            </a: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 ».</a:t>
            </a:r>
          </a:p>
          <a:p>
            <a:pPr marL="2127250" lvl="4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Mener une session d’optimisation du design, </a:t>
            </a:r>
          </a:p>
          <a:p>
            <a:pPr marL="2127250" lvl="4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Activer HD-Voice</a:t>
            </a:r>
          </a:p>
          <a:p>
            <a:pPr marL="2127250" lvl="4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Accélérer le déploiement du Volte avec une bonne pénétration.</a:t>
            </a:r>
          </a:p>
          <a:p>
            <a:pPr marL="1212850" lvl="2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ü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Call Setup Time : Tunisie Telecom présente le plus élevé call setup Time  : </a:t>
            </a:r>
          </a:p>
          <a:p>
            <a:pPr marL="3041650" lvl="6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Mener une étude End to End pour améliorer le call setup time. </a:t>
            </a:r>
          </a:p>
          <a:p>
            <a:pPr marL="3041650" lvl="6" indent="-285750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fr-FR" sz="1400"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Revoir RWR CSFB, RIM setting pour réduire le call setup time durant CSFB</a:t>
            </a:r>
            <a:endParaRPr sz="1400" spc="-25" dirty="0">
              <a:solidFill>
                <a:srgbClr val="006EC0"/>
              </a:solidFill>
              <a:latin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2240"/>
            <a:ext cx="1000486" cy="672428"/>
          </a:xfrm>
          <a:prstGeom prst="rect">
            <a:avLst/>
          </a:prstGeom>
        </p:spPr>
      </p:pic>
      <p:pic>
        <p:nvPicPr>
          <p:cNvPr id="5126" name="Picture 6" descr="4,400+ Climbing Stairs Icon Stock Illustrations, Royalty-Free Vector  Graphics &amp; Clip Art - iStock | Person climbing stairs icon">
            <a:extLst>
              <a:ext uri="{FF2B5EF4-FFF2-40B4-BE49-F238E27FC236}">
                <a16:creationId xmlns:a16="http://schemas.microsoft.com/office/drawing/2014/main" id="{0CCF1E03-7D85-ECC7-50C7-D3505707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588" y="5673725"/>
            <a:ext cx="1121865" cy="11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35145E-4D3A-6119-F238-09221E24CE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26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3151" y="2601924"/>
            <a:ext cx="2904490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Contexte</a:t>
            </a:r>
            <a:r>
              <a:rPr sz="2600" spc="-35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 Light"/>
                <a:cs typeface="Segoe UI Light"/>
              </a:rPr>
              <a:t>et</a:t>
            </a:r>
            <a:r>
              <a:rPr sz="260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 Light"/>
                <a:cs typeface="Segoe UI Light"/>
              </a:rPr>
              <a:t>Objectifs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2705" y="2044089"/>
            <a:ext cx="108839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01</a:t>
            </a:r>
            <a:endParaRPr sz="960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7523" y="2327147"/>
            <a:ext cx="0" cy="1080135"/>
          </a:xfrm>
          <a:custGeom>
            <a:avLst/>
            <a:gdLst/>
            <a:ahLst/>
            <a:cxnLst/>
            <a:rect l="l" t="t" r="r" b="b"/>
            <a:pathLst>
              <a:path h="1080135">
                <a:moveTo>
                  <a:pt x="0" y="0"/>
                </a:moveTo>
                <a:lnTo>
                  <a:pt x="0" y="1080135"/>
                </a:lnTo>
              </a:path>
            </a:pathLst>
          </a:custGeom>
          <a:ln w="2857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978491-14C3-9661-EA3C-B9946B7083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</a:t>
            </a:fld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36045" y="456500"/>
            <a:ext cx="31864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Contexte</a:t>
            </a:r>
            <a:r>
              <a:rPr spc="-105" dirty="0"/>
              <a:t> </a:t>
            </a:r>
            <a:r>
              <a:rPr dirty="0"/>
              <a:t>et</a:t>
            </a:r>
            <a:r>
              <a:rPr spc="-195" dirty="0"/>
              <a:t> </a:t>
            </a:r>
            <a:r>
              <a:rPr spc="-45" dirty="0"/>
              <a:t>Objectifs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52984" y="1203959"/>
            <a:ext cx="11610975" cy="2853055"/>
            <a:chOff x="252984" y="1203959"/>
            <a:chExt cx="11610975" cy="28530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984" y="1203959"/>
              <a:ext cx="11610594" cy="4549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1084" y="1705355"/>
              <a:ext cx="11485245" cy="2352040"/>
            </a:xfrm>
            <a:custGeom>
              <a:avLst/>
              <a:gdLst/>
              <a:ahLst/>
              <a:cxnLst/>
              <a:rect l="l" t="t" r="r" b="b"/>
              <a:pathLst>
                <a:path w="11485245" h="2352040">
                  <a:moveTo>
                    <a:pt x="0" y="2351531"/>
                  </a:moveTo>
                  <a:lnTo>
                    <a:pt x="11484864" y="2351531"/>
                  </a:lnTo>
                  <a:lnTo>
                    <a:pt x="11484864" y="0"/>
                  </a:lnTo>
                  <a:lnTo>
                    <a:pt x="0" y="0"/>
                  </a:lnTo>
                  <a:lnTo>
                    <a:pt x="0" y="2351531"/>
                  </a:lnTo>
                  <a:close/>
                </a:path>
              </a:pathLst>
            </a:custGeom>
            <a:solidFill>
              <a:srgbClr val="30B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6891" y="2113787"/>
              <a:ext cx="3093720" cy="536575"/>
            </a:xfrm>
            <a:custGeom>
              <a:avLst/>
              <a:gdLst/>
              <a:ahLst/>
              <a:cxnLst/>
              <a:rect l="l" t="t" r="r" b="b"/>
              <a:pathLst>
                <a:path w="3093720" h="536575">
                  <a:moveTo>
                    <a:pt x="0" y="0"/>
                  </a:moveTo>
                  <a:lnTo>
                    <a:pt x="0" y="536067"/>
                  </a:lnTo>
                </a:path>
                <a:path w="3093720" h="536575">
                  <a:moveTo>
                    <a:pt x="33528" y="0"/>
                  </a:moveTo>
                  <a:lnTo>
                    <a:pt x="33528" y="536067"/>
                  </a:lnTo>
                </a:path>
                <a:path w="3093720" h="536575">
                  <a:moveTo>
                    <a:pt x="3060192" y="0"/>
                  </a:moveTo>
                  <a:lnTo>
                    <a:pt x="3060192" y="536067"/>
                  </a:lnTo>
                </a:path>
                <a:path w="3093720" h="536575">
                  <a:moveTo>
                    <a:pt x="3093720" y="0"/>
                  </a:moveTo>
                  <a:lnTo>
                    <a:pt x="3093720" y="53606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6133" y="1185480"/>
            <a:ext cx="11504295" cy="348615"/>
          </a:xfrm>
          <a:prstGeom prst="rect">
            <a:avLst/>
          </a:prstGeom>
          <a:solidFill>
            <a:srgbClr val="255891"/>
          </a:solidFill>
        </p:spPr>
        <p:txBody>
          <a:bodyPr vert="horz" wrap="square" lIns="0" tIns="113030" rIns="0" bIns="0" rtlCol="0">
            <a:spAutoFit/>
          </a:bodyPr>
          <a:lstStyle/>
          <a:p>
            <a:pPr marL="1479550">
              <a:lnSpc>
                <a:spcPct val="100000"/>
              </a:lnSpc>
              <a:spcBef>
                <a:spcPts val="890"/>
              </a:spcBef>
              <a:tabLst>
                <a:tab pos="4130040" algn="l"/>
                <a:tab pos="7912100" algn="l"/>
              </a:tabLst>
            </a:pP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Ob</a:t>
            </a:r>
            <a:r>
              <a:rPr sz="12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j</a:t>
            </a:r>
            <a:r>
              <a:rPr sz="1200" b="1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ect</a:t>
            </a:r>
            <a:r>
              <a:rPr sz="1200" b="1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i</a:t>
            </a:r>
            <a:r>
              <a:rPr sz="1200" b="1" u="sng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f</a:t>
            </a:r>
            <a:r>
              <a:rPr sz="1200" b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200" b="1" spc="-10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Méthodologie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200" b="1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Résultat</a:t>
            </a:r>
            <a:r>
              <a:rPr sz="1200" b="1" u="sng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s</a:t>
            </a:r>
            <a:r>
              <a:rPr sz="1200" b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200" b="1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attendu</a:t>
            </a:r>
            <a:r>
              <a:rPr sz="12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0791" y="4056887"/>
            <a:ext cx="11534140" cy="1164336"/>
            <a:chOff x="240791" y="4056887"/>
            <a:chExt cx="11534140" cy="1164336"/>
          </a:xfrm>
        </p:grpSpPr>
        <p:sp>
          <p:nvSpPr>
            <p:cNvPr id="11" name="object 11"/>
            <p:cNvSpPr/>
            <p:nvPr/>
          </p:nvSpPr>
          <p:spPr>
            <a:xfrm>
              <a:off x="240791" y="4056887"/>
              <a:ext cx="11534140" cy="579120"/>
            </a:xfrm>
            <a:custGeom>
              <a:avLst/>
              <a:gdLst/>
              <a:ahLst/>
              <a:cxnLst/>
              <a:rect l="l" t="t" r="r" b="b"/>
              <a:pathLst>
                <a:path w="11534140" h="579120">
                  <a:moveTo>
                    <a:pt x="11533632" y="0"/>
                  </a:moveTo>
                  <a:lnTo>
                    <a:pt x="0" y="0"/>
                  </a:lnTo>
                  <a:lnTo>
                    <a:pt x="0" y="579120"/>
                  </a:lnTo>
                  <a:lnTo>
                    <a:pt x="11533632" y="579120"/>
                  </a:lnTo>
                  <a:lnTo>
                    <a:pt x="11533632" y="0"/>
                  </a:lnTo>
                  <a:close/>
                </a:path>
              </a:pathLst>
            </a:custGeom>
            <a:solidFill>
              <a:srgbClr val="575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79" y="5084063"/>
              <a:ext cx="158496" cy="137160"/>
            </a:xfrm>
            <a:prstGeom prst="rect">
              <a:avLst/>
            </a:prstGeom>
          </p:spPr>
        </p:pic>
      </p:grpSp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639116"/>
              </p:ext>
            </p:extLst>
          </p:nvPr>
        </p:nvGraphicFramePr>
        <p:xfrm>
          <a:off x="286321" y="1700593"/>
          <a:ext cx="11485878" cy="2930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3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9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22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51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223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84150" marR="193675" algn="just">
                        <a:lnSpc>
                          <a:spcPct val="128800"/>
                        </a:lnSpc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Benchmarking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couverture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radioélectrique,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qualité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service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Voix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Data 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réseaux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radio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mobiles 2G,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3G </a:t>
                      </a:r>
                      <a:r>
                        <a:rPr sz="1100" spc="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4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1100" spc="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1100" spc="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eu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1100" spc="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:</a:t>
                      </a:r>
                      <a:r>
                        <a:rPr sz="1100" spc="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  </a:t>
                      </a:r>
                      <a:r>
                        <a:rPr sz="1100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Oor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oo</a:t>
                      </a:r>
                      <a:r>
                        <a:rPr sz="1100" spc="-1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-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ng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.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86690" marR="234315" algn="just">
                        <a:lnSpc>
                          <a:spcPct val="128800"/>
                        </a:lnSpc>
                        <a:spcBef>
                          <a:spcPts val="1085"/>
                        </a:spcBef>
                      </a:pP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Drive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Test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End-to-End</a:t>
                      </a:r>
                      <a:r>
                        <a:rPr sz="1100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pour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déterminer 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qualité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du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réseau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radio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perçue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par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 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clients 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du </a:t>
                      </a:r>
                      <a:r>
                        <a:rPr sz="1100" spc="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réseau 2G,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3G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4G 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100" spc="-2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TT</a:t>
                      </a:r>
                      <a:r>
                        <a:rPr sz="1100" spc="-2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 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comparer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cette</a:t>
                      </a:r>
                      <a:r>
                        <a:rPr sz="110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QoS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avec</a:t>
                      </a:r>
                      <a:r>
                        <a:rPr sz="1100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celle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offerte</a:t>
                      </a:r>
                      <a:r>
                        <a:rPr sz="1100" spc="3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par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concurrents 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-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Or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e).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438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15570" marR="83820">
                        <a:lnSpc>
                          <a:spcPct val="129099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Évaluation</a:t>
                      </a:r>
                      <a:r>
                        <a:rPr sz="1100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Benchmarking</a:t>
                      </a:r>
                      <a:r>
                        <a:rPr sz="1100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</a:t>
                      </a:r>
                      <a:r>
                        <a:rPr sz="1100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niveaux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1100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qualité</a:t>
                      </a:r>
                      <a:r>
                        <a:rPr sz="1100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offerte</a:t>
                      </a:r>
                      <a:r>
                        <a:rPr sz="110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par</a:t>
                      </a:r>
                      <a:r>
                        <a:rPr sz="1100" spc="-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 </a:t>
                      </a:r>
                      <a:r>
                        <a:rPr sz="1100" spc="-3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réseaux</a:t>
                      </a:r>
                      <a:r>
                        <a:rPr sz="11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mobiles.</a:t>
                      </a:r>
                      <a:r>
                        <a:rPr sz="1100" spc="-1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</a:t>
                      </a:r>
                      <a:r>
                        <a:rPr sz="1100" spc="-1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KPIs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suivants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sont</a:t>
                      </a:r>
                      <a:r>
                        <a:rPr sz="1100" spc="-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mesurés: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  <a:p>
                      <a:pPr marL="743585" indent="-171450">
                        <a:lnSpc>
                          <a:spcPct val="100000"/>
                        </a:lnSpc>
                        <a:spcBef>
                          <a:spcPts val="790"/>
                        </a:spcBef>
                        <a:buFont typeface="Arial MT"/>
                        <a:buChar char="•"/>
                        <a:tabLst>
                          <a:tab pos="744220" algn="l"/>
                        </a:tabLst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ou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-1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io-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ue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  <a:p>
                      <a:pPr marL="743585" indent="-171450">
                        <a:lnSpc>
                          <a:spcPct val="100000"/>
                        </a:lnSpc>
                        <a:spcBef>
                          <a:spcPts val="605"/>
                        </a:spcBef>
                        <a:buFont typeface="Arial MT"/>
                        <a:buChar char="•"/>
                        <a:tabLst>
                          <a:tab pos="744220" algn="l"/>
                        </a:tabLst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  <a:p>
                      <a:pPr marL="743585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744220" algn="l"/>
                        </a:tabLst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1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  <a:p>
                      <a:pPr marL="115570" marR="82550" algn="just">
                        <a:lnSpc>
                          <a:spcPct val="128299"/>
                        </a:lnSpc>
                        <a:spcBef>
                          <a:spcPts val="420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Identification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 </a:t>
                      </a:r>
                      <a:r>
                        <a:rPr sz="1100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points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faiblesses </a:t>
                      </a:r>
                      <a:r>
                        <a:rPr sz="1100" spc="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qualité 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du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réseau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100" spc="-229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TT </a:t>
                      </a:r>
                      <a:r>
                        <a:rPr sz="1100" spc="-3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proposition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recommandations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à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mettre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place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pour 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remédier</a:t>
                      </a:r>
                      <a:r>
                        <a:rPr sz="1100" spc="-1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aux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problèmes</a:t>
                      </a:r>
                      <a:r>
                        <a:rPr sz="1100" spc="-1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qualité</a:t>
                      </a:r>
                      <a:r>
                        <a:rPr sz="1100" spc="-1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par</a:t>
                      </a:r>
                      <a:r>
                        <a:rPr sz="1100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type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service;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  <a:p>
                      <a:pPr marL="115570" algn="just">
                        <a:lnSpc>
                          <a:spcPts val="1150"/>
                        </a:lnSpc>
                        <a:spcBef>
                          <a:spcPts val="985"/>
                        </a:spcBef>
                      </a:pPr>
                      <a:r>
                        <a:rPr sz="1100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Fournir</a:t>
                      </a:r>
                      <a:r>
                        <a:rPr sz="11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à</a:t>
                      </a:r>
                      <a:r>
                        <a:rPr sz="1100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l’équipe</a:t>
                      </a:r>
                      <a:r>
                        <a:rPr sz="11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1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29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TT</a:t>
                      </a:r>
                      <a:r>
                        <a:rPr sz="1100" spc="-2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fr-FR" sz="1100" spc="-2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résultats</a:t>
                      </a:r>
                      <a:r>
                        <a:rPr sz="1100" spc="-1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1100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les</a:t>
                      </a:r>
                      <a:r>
                        <a:rPr sz="1100" spc="-1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fichiers</a:t>
                      </a:r>
                      <a:r>
                        <a:rPr sz="110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100" spc="-1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mesures.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 gridSpan="6">
                  <a:txBody>
                    <a:bodyPr/>
                    <a:lstStyle/>
                    <a:p>
                      <a:pPr marL="106045" marR="1093470" indent="-43180">
                        <a:lnSpc>
                          <a:spcPct val="113300"/>
                        </a:lnSpc>
                        <a:spcBef>
                          <a:spcPts val="345"/>
                        </a:spcBef>
                      </a:pPr>
                      <a:r>
                        <a:rPr sz="12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Evaluation 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et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Benchmarking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du 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niveau 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Qualité 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Service 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offer 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par 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les 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opérateurs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mobiles </a:t>
                      </a:r>
                      <a:r>
                        <a:rPr sz="1200" b="1" spc="-10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:</a:t>
                      </a:r>
                      <a:r>
                        <a:rPr sz="1200" b="1" spc="-1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TT,</a:t>
                      </a:r>
                      <a:r>
                        <a:rPr sz="1200" b="1" spc="-1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fr-FR" sz="1200" b="1" spc="-1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Ooredoo 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et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Orange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 basant </a:t>
                      </a:r>
                      <a:r>
                        <a:rPr sz="1200" b="1" spc="-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sur 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les </a:t>
                      </a:r>
                      <a:r>
                        <a:rPr sz="1200" b="1" spc="-3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résultats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des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mesures 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Drive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Test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lnL w="9525">
                      <a:solidFill>
                        <a:srgbClr val="255891"/>
                      </a:solidFill>
                      <a:prstDash val="solid"/>
                    </a:lnL>
                    <a:lnR w="19050">
                      <a:solidFill>
                        <a:srgbClr val="255891"/>
                      </a:solidFill>
                      <a:prstDash val="solid"/>
                    </a:lnR>
                    <a:lnT w="19050">
                      <a:solidFill>
                        <a:srgbClr val="255891"/>
                      </a:solidFill>
                      <a:prstDash val="solid"/>
                    </a:lnT>
                    <a:lnB w="19050">
                      <a:solidFill>
                        <a:srgbClr val="25589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3376866" y="2550858"/>
            <a:ext cx="534035" cy="470534"/>
            <a:chOff x="3376866" y="2550858"/>
            <a:chExt cx="534035" cy="470534"/>
          </a:xfrm>
        </p:grpSpPr>
        <p:sp>
          <p:nvSpPr>
            <p:cNvPr id="18" name="object 18"/>
            <p:cNvSpPr/>
            <p:nvPr/>
          </p:nvSpPr>
          <p:spPr>
            <a:xfrm>
              <a:off x="3384803" y="2558795"/>
              <a:ext cx="518159" cy="454659"/>
            </a:xfrm>
            <a:custGeom>
              <a:avLst/>
              <a:gdLst/>
              <a:ahLst/>
              <a:cxnLst/>
              <a:rect l="l" t="t" r="r" b="b"/>
              <a:pathLst>
                <a:path w="518160" h="454660">
                  <a:moveTo>
                    <a:pt x="259080" y="0"/>
                  </a:moveTo>
                  <a:lnTo>
                    <a:pt x="206853" y="4615"/>
                  </a:lnTo>
                  <a:lnTo>
                    <a:pt x="158216" y="17853"/>
                  </a:lnTo>
                  <a:lnTo>
                    <a:pt x="114206" y="38797"/>
                  </a:lnTo>
                  <a:lnTo>
                    <a:pt x="75866" y="66532"/>
                  </a:lnTo>
                  <a:lnTo>
                    <a:pt x="44235" y="100142"/>
                  </a:lnTo>
                  <a:lnTo>
                    <a:pt x="20353" y="138713"/>
                  </a:lnTo>
                  <a:lnTo>
                    <a:pt x="5261" y="181329"/>
                  </a:lnTo>
                  <a:lnTo>
                    <a:pt x="0" y="227075"/>
                  </a:lnTo>
                  <a:lnTo>
                    <a:pt x="5261" y="272822"/>
                  </a:lnTo>
                  <a:lnTo>
                    <a:pt x="20353" y="315438"/>
                  </a:lnTo>
                  <a:lnTo>
                    <a:pt x="44235" y="354009"/>
                  </a:lnTo>
                  <a:lnTo>
                    <a:pt x="75866" y="387619"/>
                  </a:lnTo>
                  <a:lnTo>
                    <a:pt x="114206" y="415354"/>
                  </a:lnTo>
                  <a:lnTo>
                    <a:pt x="158216" y="436298"/>
                  </a:lnTo>
                  <a:lnTo>
                    <a:pt x="206853" y="449536"/>
                  </a:lnTo>
                  <a:lnTo>
                    <a:pt x="259080" y="454151"/>
                  </a:lnTo>
                  <a:lnTo>
                    <a:pt x="311306" y="449536"/>
                  </a:lnTo>
                  <a:lnTo>
                    <a:pt x="359943" y="436298"/>
                  </a:lnTo>
                  <a:lnTo>
                    <a:pt x="403953" y="415354"/>
                  </a:lnTo>
                  <a:lnTo>
                    <a:pt x="442293" y="387619"/>
                  </a:lnTo>
                  <a:lnTo>
                    <a:pt x="473924" y="354009"/>
                  </a:lnTo>
                  <a:lnTo>
                    <a:pt x="497806" y="315438"/>
                  </a:lnTo>
                  <a:lnTo>
                    <a:pt x="512898" y="272822"/>
                  </a:lnTo>
                  <a:lnTo>
                    <a:pt x="518160" y="227075"/>
                  </a:lnTo>
                  <a:lnTo>
                    <a:pt x="512898" y="181329"/>
                  </a:lnTo>
                  <a:lnTo>
                    <a:pt x="497806" y="138713"/>
                  </a:lnTo>
                  <a:lnTo>
                    <a:pt x="473924" y="100142"/>
                  </a:lnTo>
                  <a:lnTo>
                    <a:pt x="442293" y="66532"/>
                  </a:lnTo>
                  <a:lnTo>
                    <a:pt x="403953" y="38797"/>
                  </a:lnTo>
                  <a:lnTo>
                    <a:pt x="359943" y="17853"/>
                  </a:lnTo>
                  <a:lnTo>
                    <a:pt x="311306" y="4615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25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84803" y="2558795"/>
              <a:ext cx="518159" cy="454659"/>
            </a:xfrm>
            <a:custGeom>
              <a:avLst/>
              <a:gdLst/>
              <a:ahLst/>
              <a:cxnLst/>
              <a:rect l="l" t="t" r="r" b="b"/>
              <a:pathLst>
                <a:path w="518160" h="454660">
                  <a:moveTo>
                    <a:pt x="0" y="227075"/>
                  </a:moveTo>
                  <a:lnTo>
                    <a:pt x="5261" y="181329"/>
                  </a:lnTo>
                  <a:lnTo>
                    <a:pt x="20353" y="138713"/>
                  </a:lnTo>
                  <a:lnTo>
                    <a:pt x="44235" y="100142"/>
                  </a:lnTo>
                  <a:lnTo>
                    <a:pt x="75866" y="66532"/>
                  </a:lnTo>
                  <a:lnTo>
                    <a:pt x="114206" y="38797"/>
                  </a:lnTo>
                  <a:lnTo>
                    <a:pt x="158216" y="17853"/>
                  </a:lnTo>
                  <a:lnTo>
                    <a:pt x="206853" y="4615"/>
                  </a:lnTo>
                  <a:lnTo>
                    <a:pt x="259080" y="0"/>
                  </a:lnTo>
                  <a:lnTo>
                    <a:pt x="311306" y="4615"/>
                  </a:lnTo>
                  <a:lnTo>
                    <a:pt x="359943" y="17853"/>
                  </a:lnTo>
                  <a:lnTo>
                    <a:pt x="403953" y="38797"/>
                  </a:lnTo>
                  <a:lnTo>
                    <a:pt x="442293" y="66532"/>
                  </a:lnTo>
                  <a:lnTo>
                    <a:pt x="473924" y="100142"/>
                  </a:lnTo>
                  <a:lnTo>
                    <a:pt x="497806" y="138713"/>
                  </a:lnTo>
                  <a:lnTo>
                    <a:pt x="512898" y="181329"/>
                  </a:lnTo>
                  <a:lnTo>
                    <a:pt x="518160" y="227075"/>
                  </a:lnTo>
                  <a:lnTo>
                    <a:pt x="512898" y="272822"/>
                  </a:lnTo>
                  <a:lnTo>
                    <a:pt x="497806" y="315438"/>
                  </a:lnTo>
                  <a:lnTo>
                    <a:pt x="473924" y="354009"/>
                  </a:lnTo>
                  <a:lnTo>
                    <a:pt x="442293" y="387619"/>
                  </a:lnTo>
                  <a:lnTo>
                    <a:pt x="403953" y="415354"/>
                  </a:lnTo>
                  <a:lnTo>
                    <a:pt x="359943" y="436298"/>
                  </a:lnTo>
                  <a:lnTo>
                    <a:pt x="311306" y="449536"/>
                  </a:lnTo>
                  <a:lnTo>
                    <a:pt x="259080" y="454151"/>
                  </a:lnTo>
                  <a:lnTo>
                    <a:pt x="206853" y="449536"/>
                  </a:lnTo>
                  <a:lnTo>
                    <a:pt x="158216" y="436298"/>
                  </a:lnTo>
                  <a:lnTo>
                    <a:pt x="114206" y="415354"/>
                  </a:lnTo>
                  <a:lnTo>
                    <a:pt x="75866" y="387619"/>
                  </a:lnTo>
                  <a:lnTo>
                    <a:pt x="44235" y="354009"/>
                  </a:lnTo>
                  <a:lnTo>
                    <a:pt x="20353" y="315438"/>
                  </a:lnTo>
                  <a:lnTo>
                    <a:pt x="5261" y="272822"/>
                  </a:lnTo>
                  <a:lnTo>
                    <a:pt x="0" y="227075"/>
                  </a:lnTo>
                  <a:close/>
                </a:path>
              </a:pathLst>
            </a:custGeom>
            <a:ln w="15875">
              <a:solidFill>
                <a:srgbClr val="2558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519354" y="2550858"/>
            <a:ext cx="534035" cy="470534"/>
            <a:chOff x="6519354" y="2550858"/>
            <a:chExt cx="534035" cy="470534"/>
          </a:xfrm>
        </p:grpSpPr>
        <p:sp>
          <p:nvSpPr>
            <p:cNvPr id="21" name="object 21"/>
            <p:cNvSpPr/>
            <p:nvPr/>
          </p:nvSpPr>
          <p:spPr>
            <a:xfrm>
              <a:off x="6527292" y="2558795"/>
              <a:ext cx="518159" cy="454659"/>
            </a:xfrm>
            <a:custGeom>
              <a:avLst/>
              <a:gdLst/>
              <a:ahLst/>
              <a:cxnLst/>
              <a:rect l="l" t="t" r="r" b="b"/>
              <a:pathLst>
                <a:path w="518159" h="454660">
                  <a:moveTo>
                    <a:pt x="259079" y="0"/>
                  </a:moveTo>
                  <a:lnTo>
                    <a:pt x="206853" y="4615"/>
                  </a:lnTo>
                  <a:lnTo>
                    <a:pt x="158216" y="17853"/>
                  </a:lnTo>
                  <a:lnTo>
                    <a:pt x="114206" y="38797"/>
                  </a:lnTo>
                  <a:lnTo>
                    <a:pt x="75866" y="66532"/>
                  </a:lnTo>
                  <a:lnTo>
                    <a:pt x="44235" y="100142"/>
                  </a:lnTo>
                  <a:lnTo>
                    <a:pt x="20353" y="138713"/>
                  </a:lnTo>
                  <a:lnTo>
                    <a:pt x="5261" y="181329"/>
                  </a:lnTo>
                  <a:lnTo>
                    <a:pt x="0" y="227075"/>
                  </a:lnTo>
                  <a:lnTo>
                    <a:pt x="5261" y="272822"/>
                  </a:lnTo>
                  <a:lnTo>
                    <a:pt x="20353" y="315438"/>
                  </a:lnTo>
                  <a:lnTo>
                    <a:pt x="44235" y="354009"/>
                  </a:lnTo>
                  <a:lnTo>
                    <a:pt x="75866" y="387619"/>
                  </a:lnTo>
                  <a:lnTo>
                    <a:pt x="114206" y="415354"/>
                  </a:lnTo>
                  <a:lnTo>
                    <a:pt x="158216" y="436298"/>
                  </a:lnTo>
                  <a:lnTo>
                    <a:pt x="206853" y="449536"/>
                  </a:lnTo>
                  <a:lnTo>
                    <a:pt x="259079" y="454151"/>
                  </a:lnTo>
                  <a:lnTo>
                    <a:pt x="311306" y="449536"/>
                  </a:lnTo>
                  <a:lnTo>
                    <a:pt x="359943" y="436298"/>
                  </a:lnTo>
                  <a:lnTo>
                    <a:pt x="403953" y="415354"/>
                  </a:lnTo>
                  <a:lnTo>
                    <a:pt x="442293" y="387619"/>
                  </a:lnTo>
                  <a:lnTo>
                    <a:pt x="473924" y="354009"/>
                  </a:lnTo>
                  <a:lnTo>
                    <a:pt x="497806" y="315438"/>
                  </a:lnTo>
                  <a:lnTo>
                    <a:pt x="512898" y="272822"/>
                  </a:lnTo>
                  <a:lnTo>
                    <a:pt x="518159" y="227075"/>
                  </a:lnTo>
                  <a:lnTo>
                    <a:pt x="512898" y="181329"/>
                  </a:lnTo>
                  <a:lnTo>
                    <a:pt x="497806" y="138713"/>
                  </a:lnTo>
                  <a:lnTo>
                    <a:pt x="473924" y="100142"/>
                  </a:lnTo>
                  <a:lnTo>
                    <a:pt x="442293" y="66532"/>
                  </a:lnTo>
                  <a:lnTo>
                    <a:pt x="403953" y="38797"/>
                  </a:lnTo>
                  <a:lnTo>
                    <a:pt x="359943" y="17853"/>
                  </a:lnTo>
                  <a:lnTo>
                    <a:pt x="311306" y="461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25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27292" y="2558795"/>
              <a:ext cx="518159" cy="454659"/>
            </a:xfrm>
            <a:custGeom>
              <a:avLst/>
              <a:gdLst/>
              <a:ahLst/>
              <a:cxnLst/>
              <a:rect l="l" t="t" r="r" b="b"/>
              <a:pathLst>
                <a:path w="518159" h="454660">
                  <a:moveTo>
                    <a:pt x="0" y="227075"/>
                  </a:moveTo>
                  <a:lnTo>
                    <a:pt x="5261" y="181329"/>
                  </a:lnTo>
                  <a:lnTo>
                    <a:pt x="20353" y="138713"/>
                  </a:lnTo>
                  <a:lnTo>
                    <a:pt x="44235" y="100142"/>
                  </a:lnTo>
                  <a:lnTo>
                    <a:pt x="75866" y="66532"/>
                  </a:lnTo>
                  <a:lnTo>
                    <a:pt x="114206" y="38797"/>
                  </a:lnTo>
                  <a:lnTo>
                    <a:pt x="158216" y="17853"/>
                  </a:lnTo>
                  <a:lnTo>
                    <a:pt x="206853" y="4615"/>
                  </a:lnTo>
                  <a:lnTo>
                    <a:pt x="259079" y="0"/>
                  </a:lnTo>
                  <a:lnTo>
                    <a:pt x="311306" y="4615"/>
                  </a:lnTo>
                  <a:lnTo>
                    <a:pt x="359943" y="17853"/>
                  </a:lnTo>
                  <a:lnTo>
                    <a:pt x="403953" y="38797"/>
                  </a:lnTo>
                  <a:lnTo>
                    <a:pt x="442293" y="66532"/>
                  </a:lnTo>
                  <a:lnTo>
                    <a:pt x="473924" y="100142"/>
                  </a:lnTo>
                  <a:lnTo>
                    <a:pt x="497806" y="138713"/>
                  </a:lnTo>
                  <a:lnTo>
                    <a:pt x="512898" y="181329"/>
                  </a:lnTo>
                  <a:lnTo>
                    <a:pt x="518159" y="227075"/>
                  </a:lnTo>
                  <a:lnTo>
                    <a:pt x="512898" y="272822"/>
                  </a:lnTo>
                  <a:lnTo>
                    <a:pt x="497806" y="315438"/>
                  </a:lnTo>
                  <a:lnTo>
                    <a:pt x="473924" y="354009"/>
                  </a:lnTo>
                  <a:lnTo>
                    <a:pt x="442293" y="387619"/>
                  </a:lnTo>
                  <a:lnTo>
                    <a:pt x="403953" y="415354"/>
                  </a:lnTo>
                  <a:lnTo>
                    <a:pt x="359943" y="436298"/>
                  </a:lnTo>
                  <a:lnTo>
                    <a:pt x="311306" y="449536"/>
                  </a:lnTo>
                  <a:lnTo>
                    <a:pt x="259079" y="454151"/>
                  </a:lnTo>
                  <a:lnTo>
                    <a:pt x="206853" y="449536"/>
                  </a:lnTo>
                  <a:lnTo>
                    <a:pt x="158216" y="436298"/>
                  </a:lnTo>
                  <a:lnTo>
                    <a:pt x="114206" y="415354"/>
                  </a:lnTo>
                  <a:lnTo>
                    <a:pt x="75866" y="387619"/>
                  </a:lnTo>
                  <a:lnTo>
                    <a:pt x="44235" y="354009"/>
                  </a:lnTo>
                  <a:lnTo>
                    <a:pt x="20353" y="315438"/>
                  </a:lnTo>
                  <a:lnTo>
                    <a:pt x="5261" y="272822"/>
                  </a:lnTo>
                  <a:lnTo>
                    <a:pt x="0" y="227075"/>
                  </a:lnTo>
                  <a:close/>
                </a:path>
              </a:pathLst>
            </a:custGeom>
            <a:ln w="15875">
              <a:solidFill>
                <a:srgbClr val="2558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22770" y="2550858"/>
            <a:ext cx="531495" cy="470534"/>
            <a:chOff x="322770" y="2550858"/>
            <a:chExt cx="531495" cy="470534"/>
          </a:xfrm>
        </p:grpSpPr>
        <p:sp>
          <p:nvSpPr>
            <p:cNvPr id="24" name="object 24"/>
            <p:cNvSpPr/>
            <p:nvPr/>
          </p:nvSpPr>
          <p:spPr>
            <a:xfrm>
              <a:off x="330708" y="2558795"/>
              <a:ext cx="515620" cy="454659"/>
            </a:xfrm>
            <a:custGeom>
              <a:avLst/>
              <a:gdLst/>
              <a:ahLst/>
              <a:cxnLst/>
              <a:rect l="l" t="t" r="r" b="b"/>
              <a:pathLst>
                <a:path w="515619" h="454660">
                  <a:moveTo>
                    <a:pt x="257556" y="0"/>
                  </a:moveTo>
                  <a:lnTo>
                    <a:pt x="205650" y="4615"/>
                  </a:lnTo>
                  <a:lnTo>
                    <a:pt x="157305" y="17853"/>
                  </a:lnTo>
                  <a:lnTo>
                    <a:pt x="113555" y="38797"/>
                  </a:lnTo>
                  <a:lnTo>
                    <a:pt x="75438" y="66532"/>
                  </a:lnTo>
                  <a:lnTo>
                    <a:pt x="43987" y="100142"/>
                  </a:lnTo>
                  <a:lnTo>
                    <a:pt x="20240" y="138713"/>
                  </a:lnTo>
                  <a:lnTo>
                    <a:pt x="5232" y="181329"/>
                  </a:lnTo>
                  <a:lnTo>
                    <a:pt x="0" y="227075"/>
                  </a:lnTo>
                  <a:lnTo>
                    <a:pt x="5232" y="272822"/>
                  </a:lnTo>
                  <a:lnTo>
                    <a:pt x="20240" y="315438"/>
                  </a:lnTo>
                  <a:lnTo>
                    <a:pt x="43987" y="354009"/>
                  </a:lnTo>
                  <a:lnTo>
                    <a:pt x="75438" y="387619"/>
                  </a:lnTo>
                  <a:lnTo>
                    <a:pt x="113555" y="415354"/>
                  </a:lnTo>
                  <a:lnTo>
                    <a:pt x="157305" y="436298"/>
                  </a:lnTo>
                  <a:lnTo>
                    <a:pt x="205650" y="449536"/>
                  </a:lnTo>
                  <a:lnTo>
                    <a:pt x="257556" y="454151"/>
                  </a:lnTo>
                  <a:lnTo>
                    <a:pt x="309461" y="449536"/>
                  </a:lnTo>
                  <a:lnTo>
                    <a:pt x="357806" y="436298"/>
                  </a:lnTo>
                  <a:lnTo>
                    <a:pt x="401556" y="415354"/>
                  </a:lnTo>
                  <a:lnTo>
                    <a:pt x="439673" y="387619"/>
                  </a:lnTo>
                  <a:lnTo>
                    <a:pt x="471124" y="354009"/>
                  </a:lnTo>
                  <a:lnTo>
                    <a:pt x="494871" y="315438"/>
                  </a:lnTo>
                  <a:lnTo>
                    <a:pt x="509879" y="272822"/>
                  </a:lnTo>
                  <a:lnTo>
                    <a:pt x="515111" y="227075"/>
                  </a:lnTo>
                  <a:lnTo>
                    <a:pt x="509879" y="181329"/>
                  </a:lnTo>
                  <a:lnTo>
                    <a:pt x="494871" y="138713"/>
                  </a:lnTo>
                  <a:lnTo>
                    <a:pt x="471124" y="100142"/>
                  </a:lnTo>
                  <a:lnTo>
                    <a:pt x="439674" y="66532"/>
                  </a:lnTo>
                  <a:lnTo>
                    <a:pt x="401556" y="38797"/>
                  </a:lnTo>
                  <a:lnTo>
                    <a:pt x="357806" y="17853"/>
                  </a:lnTo>
                  <a:lnTo>
                    <a:pt x="309461" y="4615"/>
                  </a:lnTo>
                  <a:lnTo>
                    <a:pt x="257556" y="0"/>
                  </a:lnTo>
                  <a:close/>
                </a:path>
              </a:pathLst>
            </a:custGeom>
            <a:solidFill>
              <a:srgbClr val="25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0708" y="2558795"/>
              <a:ext cx="515620" cy="454659"/>
            </a:xfrm>
            <a:custGeom>
              <a:avLst/>
              <a:gdLst/>
              <a:ahLst/>
              <a:cxnLst/>
              <a:rect l="l" t="t" r="r" b="b"/>
              <a:pathLst>
                <a:path w="515619" h="454660">
                  <a:moveTo>
                    <a:pt x="0" y="227075"/>
                  </a:moveTo>
                  <a:lnTo>
                    <a:pt x="5232" y="181329"/>
                  </a:lnTo>
                  <a:lnTo>
                    <a:pt x="20240" y="138713"/>
                  </a:lnTo>
                  <a:lnTo>
                    <a:pt x="43987" y="100142"/>
                  </a:lnTo>
                  <a:lnTo>
                    <a:pt x="75438" y="66532"/>
                  </a:lnTo>
                  <a:lnTo>
                    <a:pt x="113555" y="38797"/>
                  </a:lnTo>
                  <a:lnTo>
                    <a:pt x="157305" y="17853"/>
                  </a:lnTo>
                  <a:lnTo>
                    <a:pt x="205650" y="4615"/>
                  </a:lnTo>
                  <a:lnTo>
                    <a:pt x="257556" y="0"/>
                  </a:lnTo>
                  <a:lnTo>
                    <a:pt x="309461" y="4615"/>
                  </a:lnTo>
                  <a:lnTo>
                    <a:pt x="357806" y="17853"/>
                  </a:lnTo>
                  <a:lnTo>
                    <a:pt x="401556" y="38797"/>
                  </a:lnTo>
                  <a:lnTo>
                    <a:pt x="439674" y="66532"/>
                  </a:lnTo>
                  <a:lnTo>
                    <a:pt x="471124" y="100142"/>
                  </a:lnTo>
                  <a:lnTo>
                    <a:pt x="494871" y="138713"/>
                  </a:lnTo>
                  <a:lnTo>
                    <a:pt x="509879" y="181329"/>
                  </a:lnTo>
                  <a:lnTo>
                    <a:pt x="515111" y="227075"/>
                  </a:lnTo>
                  <a:lnTo>
                    <a:pt x="509879" y="272822"/>
                  </a:lnTo>
                  <a:lnTo>
                    <a:pt x="494871" y="315438"/>
                  </a:lnTo>
                  <a:lnTo>
                    <a:pt x="471124" y="354009"/>
                  </a:lnTo>
                  <a:lnTo>
                    <a:pt x="439673" y="387619"/>
                  </a:lnTo>
                  <a:lnTo>
                    <a:pt x="401556" y="415354"/>
                  </a:lnTo>
                  <a:lnTo>
                    <a:pt x="357806" y="436298"/>
                  </a:lnTo>
                  <a:lnTo>
                    <a:pt x="309461" y="449536"/>
                  </a:lnTo>
                  <a:lnTo>
                    <a:pt x="257556" y="454151"/>
                  </a:lnTo>
                  <a:lnTo>
                    <a:pt x="205650" y="449536"/>
                  </a:lnTo>
                  <a:lnTo>
                    <a:pt x="157305" y="436298"/>
                  </a:lnTo>
                  <a:lnTo>
                    <a:pt x="113555" y="415354"/>
                  </a:lnTo>
                  <a:lnTo>
                    <a:pt x="75438" y="387619"/>
                  </a:lnTo>
                  <a:lnTo>
                    <a:pt x="43987" y="354009"/>
                  </a:lnTo>
                  <a:lnTo>
                    <a:pt x="20240" y="315438"/>
                  </a:lnTo>
                  <a:lnTo>
                    <a:pt x="5232" y="272822"/>
                  </a:lnTo>
                  <a:lnTo>
                    <a:pt x="0" y="227075"/>
                  </a:lnTo>
                  <a:close/>
                </a:path>
              </a:pathLst>
            </a:custGeom>
            <a:ln w="15875">
              <a:solidFill>
                <a:srgbClr val="2558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259079"/>
            <a:ext cx="1158240" cy="82600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09AFEA-5D1A-A08C-C4BC-90741AB2FB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4</a:t>
            </a:fld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3000" y="339725"/>
            <a:ext cx="31864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5" dirty="0" err="1"/>
              <a:t>Working</a:t>
            </a:r>
            <a:r>
              <a:rPr lang="fr-FR" spc="-5" dirty="0"/>
              <a:t> Zone</a:t>
            </a:r>
            <a:endParaRPr spc="-45" dirty="0"/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59079"/>
            <a:ext cx="1158240" cy="82600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A04FCB-2EDE-5F4B-F03D-12231C572E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5</a:t>
            </a:fld>
            <a:endParaRPr lang="fr-FR" dirty="0"/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6A5C95F6-9C2A-18C1-CF2B-C7FEEEA7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85086"/>
            <a:ext cx="5334000" cy="569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12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3151" y="2601924"/>
            <a:ext cx="2571750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5" dirty="0">
                <a:solidFill>
                  <a:srgbClr val="FFFFFF"/>
                </a:solidFill>
                <a:latin typeface="Segoe UI Light"/>
                <a:cs typeface="Segoe UI Light"/>
              </a:rPr>
              <a:t>Scoring</a:t>
            </a:r>
            <a:r>
              <a:rPr sz="2600" spc="-11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 Light"/>
                <a:cs typeface="Segoe UI Light"/>
              </a:rPr>
              <a:t>&amp;</a:t>
            </a:r>
            <a:r>
              <a:rPr sz="260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Segoe UI Light"/>
                <a:cs typeface="Segoe UI Light"/>
              </a:rPr>
              <a:t>Résumé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462" y="2044089"/>
            <a:ext cx="128143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600" spc="-5" dirty="0">
                <a:solidFill>
                  <a:srgbClr val="FFFFFF"/>
                </a:solidFill>
                <a:latin typeface="Segoe UI Light"/>
                <a:cs typeface="Segoe UI Light"/>
              </a:rPr>
              <a:t>02</a:t>
            </a:r>
            <a:endParaRPr sz="960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7523" y="2327147"/>
            <a:ext cx="0" cy="1080135"/>
          </a:xfrm>
          <a:custGeom>
            <a:avLst/>
            <a:gdLst/>
            <a:ahLst/>
            <a:cxnLst/>
            <a:rect l="l" t="t" r="r" b="b"/>
            <a:pathLst>
              <a:path h="1080135">
                <a:moveTo>
                  <a:pt x="0" y="0"/>
                </a:moveTo>
                <a:lnTo>
                  <a:pt x="0" y="1080135"/>
                </a:lnTo>
              </a:path>
            </a:pathLst>
          </a:custGeom>
          <a:ln w="28575">
            <a:solidFill>
              <a:srgbClr val="353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2053B0-545C-2083-7CD8-C9B8B2BBA3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6</a:t>
            </a:fld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2785110" y="3536903"/>
            <a:ext cx="9483090" cy="3150919"/>
            <a:chOff x="2398776" y="3639311"/>
            <a:chExt cx="9483090" cy="35877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8776" y="3639311"/>
              <a:ext cx="7391400" cy="32826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06012" y="6853427"/>
              <a:ext cx="7970520" cy="368935"/>
            </a:xfrm>
            <a:custGeom>
              <a:avLst/>
              <a:gdLst/>
              <a:ahLst/>
              <a:cxnLst/>
              <a:rect l="l" t="t" r="r" b="b"/>
              <a:pathLst>
                <a:path w="7970520" h="368934">
                  <a:moveTo>
                    <a:pt x="0" y="368807"/>
                  </a:moveTo>
                  <a:lnTo>
                    <a:pt x="7970520" y="368807"/>
                  </a:lnTo>
                  <a:lnTo>
                    <a:pt x="7970520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12"/>
                    </a14:imgEffect>
                    <a14:imgEffect>
                      <a14:saturation sat="66000"/>
                    </a14:imgEffect>
                    <a14:imgEffect>
                      <a14:brightnessContrast bright="12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863" y="2486488"/>
            <a:ext cx="2256390" cy="1627631"/>
          </a:xfrm>
          <a:prstGeom prst="rect">
            <a:avLst/>
          </a:prstGeom>
        </p:spPr>
      </p:pic>
      <p:pic>
        <p:nvPicPr>
          <p:cNvPr id="9" name="object 21">
            <a:extLst>
              <a:ext uri="{FF2B5EF4-FFF2-40B4-BE49-F238E27FC236}">
                <a16:creationId xmlns:a16="http://schemas.microsoft.com/office/drawing/2014/main" id="{712035EB-257D-1BAB-AB8F-D0C79DC8A235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12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188" y="1711325"/>
            <a:ext cx="2256390" cy="162763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2853055" cy="7379334"/>
            <a:chOff x="0" y="0"/>
            <a:chExt cx="2853055" cy="7379334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852928" cy="73792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" cy="7379334"/>
            </a:xfrm>
            <a:custGeom>
              <a:avLst/>
              <a:gdLst/>
              <a:ahLst/>
              <a:cxnLst/>
              <a:rect l="l" t="t" r="r" b="b"/>
              <a:pathLst>
                <a:path w="182880" h="7379334">
                  <a:moveTo>
                    <a:pt x="182880" y="0"/>
                  </a:moveTo>
                  <a:lnTo>
                    <a:pt x="0" y="0"/>
                  </a:lnTo>
                  <a:lnTo>
                    <a:pt x="0" y="7379208"/>
                  </a:lnTo>
                  <a:lnTo>
                    <a:pt x="182880" y="7379208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11711" y="54863"/>
            <a:ext cx="731520" cy="4572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34931" y="882529"/>
            <a:ext cx="10980038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2000" spc="-5" dirty="0">
                <a:latin typeface="Verdana"/>
              </a:rPr>
              <a:t>Tunisie Telecom </a:t>
            </a:r>
            <a:r>
              <a:rPr lang="fr-FR" sz="2000" spc="-5" dirty="0">
                <a:latin typeface="Verdana"/>
                <a:cs typeface="Verdana"/>
              </a:rPr>
              <a:t>figure</a:t>
            </a:r>
            <a:r>
              <a:rPr lang="fr-FR" sz="2000" spc="30" dirty="0">
                <a:latin typeface="Verdana"/>
                <a:cs typeface="Verdana"/>
              </a:rPr>
              <a:t> </a:t>
            </a:r>
            <a:r>
              <a:rPr lang="fr-FR" sz="2000" dirty="0">
                <a:latin typeface="Verdana"/>
                <a:cs typeface="Verdana"/>
              </a:rPr>
              <a:t>au</a:t>
            </a:r>
            <a:r>
              <a:rPr lang="fr-FR" sz="2000" spc="5" dirty="0">
                <a:latin typeface="Verdana"/>
                <a:cs typeface="Verdana"/>
              </a:rPr>
              <a:t> </a:t>
            </a:r>
            <a:r>
              <a:rPr lang="fr-FR" sz="2000" spc="-5" dirty="0">
                <a:latin typeface="Verdana"/>
                <a:cs typeface="Verdana"/>
              </a:rPr>
              <a:t>3ème</a:t>
            </a:r>
            <a:r>
              <a:rPr lang="fr-FR" sz="2000" dirty="0">
                <a:latin typeface="Verdana"/>
                <a:cs typeface="Verdana"/>
              </a:rPr>
              <a:t> rang</a:t>
            </a:r>
            <a:r>
              <a:rPr lang="fr-FR" sz="2000" spc="5" dirty="0">
                <a:latin typeface="Verdana"/>
                <a:cs typeface="Verdana"/>
              </a:rPr>
              <a:t> </a:t>
            </a:r>
            <a:r>
              <a:rPr lang="fr-FR" sz="2000" spc="-5" dirty="0">
                <a:latin typeface="Verdana"/>
                <a:cs typeface="Verdana"/>
              </a:rPr>
              <a:t>pour le centre-ville de Kairouan, bien que TT se classe en 1</a:t>
            </a:r>
            <a:r>
              <a:rPr lang="fr-FR" sz="2000" spc="-5" baseline="30000" dirty="0">
                <a:latin typeface="Verdana"/>
                <a:cs typeface="Verdana"/>
              </a:rPr>
              <a:t>ère</a:t>
            </a:r>
            <a:r>
              <a:rPr lang="fr-FR" sz="2000" spc="-5" dirty="0">
                <a:latin typeface="Verdana"/>
                <a:cs typeface="Verdana"/>
              </a:rPr>
              <a:t> position pour le service Data </a:t>
            </a:r>
            <a:endParaRPr lang="fr-FR" sz="2000" spc="-5" dirty="0">
              <a:latin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b="1" i="1" spc="-5" dirty="0">
              <a:solidFill>
                <a:srgbClr val="7E7E7E"/>
              </a:solidFill>
              <a:latin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47377" y="2766185"/>
            <a:ext cx="1563623" cy="16276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80052" y="2505315"/>
            <a:ext cx="993894" cy="23812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802137" y="6595325"/>
            <a:ext cx="782193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classification</a:t>
            </a:r>
            <a:r>
              <a:rPr sz="1400" i="1" spc="3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des</a:t>
            </a:r>
            <a:r>
              <a:rPr sz="1400" i="1" spc="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trois</a:t>
            </a:r>
            <a:r>
              <a:rPr sz="1400" i="1" spc="1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opérateurs</a:t>
            </a:r>
            <a:r>
              <a:rPr sz="1400" i="1" spc="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a été</a:t>
            </a:r>
            <a:r>
              <a:rPr sz="1400" i="1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réalisée</a:t>
            </a:r>
            <a:r>
              <a:rPr sz="1400" i="1" spc="2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selon</a:t>
            </a:r>
            <a:r>
              <a:rPr sz="1400" i="1" spc="1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la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méthode</a:t>
            </a:r>
            <a:r>
              <a:rPr sz="1400" i="1" spc="4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de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rgbClr val="7E7E7E"/>
                </a:solidFill>
                <a:latin typeface="Verdana"/>
                <a:cs typeface="Verdana"/>
              </a:rPr>
              <a:t>pondération</a:t>
            </a:r>
            <a:r>
              <a:rPr sz="1400" i="1" spc="3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7E7E7E"/>
                </a:solidFill>
                <a:latin typeface="Verdana"/>
                <a:cs typeface="Verdana"/>
              </a:rPr>
              <a:t>ETSI.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46130" y="3629335"/>
            <a:ext cx="8166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800" b="1" spc="-10" dirty="0">
                <a:solidFill>
                  <a:srgbClr val="FF0000"/>
                </a:solidFill>
                <a:latin typeface="Verdana"/>
                <a:cs typeface="Verdana"/>
              </a:rPr>
              <a:t>65,74</a:t>
            </a:r>
            <a:endParaRPr sz="1800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55136" y="4059941"/>
            <a:ext cx="81686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spc="-10" dirty="0">
                <a:solidFill>
                  <a:srgbClr val="FFC000"/>
                </a:solidFill>
                <a:latin typeface="Verdana"/>
                <a:cs typeface="Verdana"/>
              </a:rPr>
              <a:t>65,39</a:t>
            </a:r>
            <a:endParaRPr sz="1800" b="1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25241" y="4349764"/>
            <a:ext cx="74733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spc="-10" dirty="0">
                <a:solidFill>
                  <a:srgbClr val="0070C0"/>
                </a:solidFill>
                <a:latin typeface="Verdana"/>
                <a:cs typeface="Verdana"/>
              </a:rPr>
              <a:t>63,97</a:t>
            </a:r>
            <a:endParaRPr sz="18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60727" y="3397261"/>
            <a:ext cx="686772" cy="49417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80946" y="-128"/>
            <a:ext cx="1158240" cy="826007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5C1F1778-6566-00FB-EDFF-53E42DB9E7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10809" y="7015798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7</a:t>
            </a:fld>
            <a:endParaRPr lang="fr-FR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EF4D242-DD91-2595-5E21-ED4D294E71B2}"/>
              </a:ext>
            </a:extLst>
          </p:cNvPr>
          <p:cNvSpPr txBox="1">
            <a:spLocks/>
          </p:cNvSpPr>
          <p:nvPr/>
        </p:nvSpPr>
        <p:spPr>
          <a:xfrm>
            <a:off x="2514600" y="303654"/>
            <a:ext cx="79247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41414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b="1" kern="0" spc="-285" dirty="0"/>
              <a:t>B</a:t>
            </a:r>
            <a:r>
              <a:rPr lang="fr-FR" b="1" kern="0" spc="130" dirty="0"/>
              <a:t>en</a:t>
            </a:r>
            <a:r>
              <a:rPr lang="fr-FR" b="1" kern="0" spc="114" dirty="0"/>
              <a:t>c</a:t>
            </a:r>
            <a:r>
              <a:rPr lang="fr-FR" b="1" kern="0" spc="-55" dirty="0"/>
              <a:t>h</a:t>
            </a:r>
            <a:r>
              <a:rPr lang="fr-FR" b="1" kern="0" spc="-60" dirty="0"/>
              <a:t>m</a:t>
            </a:r>
            <a:r>
              <a:rPr lang="fr-FR" b="1" kern="0" spc="-65" dirty="0"/>
              <a:t>a</a:t>
            </a:r>
            <a:r>
              <a:rPr lang="fr-FR" b="1" kern="0" spc="-55" dirty="0"/>
              <a:t>r</a:t>
            </a:r>
            <a:r>
              <a:rPr lang="fr-FR" b="1" kern="0" spc="-85" dirty="0"/>
              <a:t>king</a:t>
            </a:r>
            <a:r>
              <a:rPr lang="fr-FR" kern="0" spc="-85" dirty="0"/>
              <a:t> : </a:t>
            </a:r>
            <a:r>
              <a:rPr lang="fr-FR" b="1" kern="0" spc="-85" dirty="0"/>
              <a:t>Méthodologie  de l’ETSI</a:t>
            </a:r>
            <a:endParaRPr lang="fr-FR" sz="1200" kern="0" spc="-8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69D7DCD-52F4-B114-BD8B-CEB892F6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5136" y="3263484"/>
            <a:ext cx="747333" cy="2316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9768BAA-B4E4-AEB3-B603-9F453D1A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>
            <a:extLst>
              <a:ext uri="{FF2B5EF4-FFF2-40B4-BE49-F238E27FC236}">
                <a16:creationId xmlns:a16="http://schemas.microsoft.com/office/drawing/2014/main" id="{185322F3-F710-01CE-3711-DD5AB16A366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6668" y="3839780"/>
            <a:ext cx="4907407" cy="2987221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F16B662B-71DA-DA63-AAF6-6D5EEEE77FC1}"/>
              </a:ext>
            </a:extLst>
          </p:cNvPr>
          <p:cNvGrpSpPr/>
          <p:nvPr/>
        </p:nvGrpSpPr>
        <p:grpSpPr>
          <a:xfrm>
            <a:off x="0" y="0"/>
            <a:ext cx="2853055" cy="7379334"/>
            <a:chOff x="0" y="0"/>
            <a:chExt cx="2853055" cy="737933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D14B2F8-F7DA-DC87-0902-59B1A570E71E}"/>
                </a:ext>
              </a:extLst>
            </p:cNvPr>
            <p:cNvSpPr/>
            <p:nvPr/>
          </p:nvSpPr>
          <p:spPr>
            <a:xfrm>
              <a:off x="0" y="0"/>
              <a:ext cx="182880" cy="7379334"/>
            </a:xfrm>
            <a:custGeom>
              <a:avLst/>
              <a:gdLst/>
              <a:ahLst/>
              <a:cxnLst/>
              <a:rect l="l" t="t" r="r" b="b"/>
              <a:pathLst>
                <a:path w="182880" h="7379334">
                  <a:moveTo>
                    <a:pt x="182880" y="0"/>
                  </a:moveTo>
                  <a:lnTo>
                    <a:pt x="0" y="0"/>
                  </a:lnTo>
                  <a:lnTo>
                    <a:pt x="0" y="7379208"/>
                  </a:lnTo>
                  <a:lnTo>
                    <a:pt x="182880" y="7379208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F0CE6C0C-3E13-48BE-E9C9-AAC4E4CE4FC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52928" cy="7379206"/>
            </a:xfrm>
            <a:prstGeom prst="rect">
              <a:avLst/>
            </a:prstGeom>
          </p:spPr>
        </p:pic>
      </p:grpSp>
      <p:pic>
        <p:nvPicPr>
          <p:cNvPr id="38" name="object 21">
            <a:extLst>
              <a:ext uri="{FF2B5EF4-FFF2-40B4-BE49-F238E27FC236}">
                <a16:creationId xmlns:a16="http://schemas.microsoft.com/office/drawing/2014/main" id="{7E1682A5-81C6-96EF-7872-0492C4C23454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3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735" y="2816928"/>
            <a:ext cx="1819409" cy="1410068"/>
          </a:xfrm>
          <a:prstGeom prst="rect">
            <a:avLst/>
          </a:prstGeom>
        </p:spPr>
      </p:pic>
      <p:pic>
        <p:nvPicPr>
          <p:cNvPr id="21" name="object 21">
            <a:extLst>
              <a:ext uri="{FF2B5EF4-FFF2-40B4-BE49-F238E27FC236}">
                <a16:creationId xmlns:a16="http://schemas.microsoft.com/office/drawing/2014/main" id="{C67D725F-DE4C-C7C6-F585-513751E44A3B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2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1352" y="2198527"/>
            <a:ext cx="1819409" cy="1410068"/>
          </a:xfrm>
          <a:prstGeom prst="rect">
            <a:avLst/>
          </a:prstGeom>
        </p:spPr>
      </p:pic>
      <p:pic>
        <p:nvPicPr>
          <p:cNvPr id="27" name="object 7">
            <a:extLst>
              <a:ext uri="{FF2B5EF4-FFF2-40B4-BE49-F238E27FC236}">
                <a16:creationId xmlns:a16="http://schemas.microsoft.com/office/drawing/2014/main" id="{E7DB3AAB-4611-62C6-8C73-94C96A0A38E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0624" y="3912341"/>
            <a:ext cx="4907407" cy="298722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A1CB4C0-DB0A-86FA-570F-146BCC513CA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11711" y="54863"/>
            <a:ext cx="731520" cy="457200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DD4722C7-7EBB-A224-BDFB-75568B3B566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17072" y="3418492"/>
            <a:ext cx="801413" cy="206295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5BCE5A00-A4A7-7A2D-7CE2-58CA803297CB}"/>
              </a:ext>
            </a:extLst>
          </p:cNvPr>
          <p:cNvSpPr txBox="1"/>
          <p:nvPr/>
        </p:nvSpPr>
        <p:spPr>
          <a:xfrm>
            <a:off x="9301333" y="3912341"/>
            <a:ext cx="7877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100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EF656B5-8DCC-F4EB-88D6-467FFFE38DFF}"/>
              </a:ext>
            </a:extLst>
          </p:cNvPr>
          <p:cNvSpPr txBox="1"/>
          <p:nvPr/>
        </p:nvSpPr>
        <p:spPr>
          <a:xfrm>
            <a:off x="7595204" y="4357652"/>
            <a:ext cx="7851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81,13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B2DC7DC9-8CF5-C639-7A65-51A5AEA7EDBF}"/>
              </a:ext>
            </a:extLst>
          </p:cNvPr>
          <p:cNvSpPr txBox="1"/>
          <p:nvPr/>
        </p:nvSpPr>
        <p:spPr>
          <a:xfrm>
            <a:off x="10955332" y="4707040"/>
            <a:ext cx="7655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80,65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2" name="object 22">
            <a:extLst>
              <a:ext uri="{FF2B5EF4-FFF2-40B4-BE49-F238E27FC236}">
                <a16:creationId xmlns:a16="http://schemas.microsoft.com/office/drawing/2014/main" id="{EBFA4B80-E7C0-00E3-501B-36CD4754E7C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53050" y="2689499"/>
            <a:ext cx="551996" cy="428123"/>
          </a:xfrm>
          <a:prstGeom prst="rect">
            <a:avLst/>
          </a:prstGeom>
        </p:spPr>
      </p:pic>
      <p:pic>
        <p:nvPicPr>
          <p:cNvPr id="23" name="object 23">
            <a:extLst>
              <a:ext uri="{FF2B5EF4-FFF2-40B4-BE49-F238E27FC236}">
                <a16:creationId xmlns:a16="http://schemas.microsoft.com/office/drawing/2014/main" id="{D84386A6-8473-DE7E-9801-D0FEEBD7C49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80946" y="-128"/>
            <a:ext cx="1158240" cy="826007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21FE6569-9CB3-3ACB-7F99-3ECFB0BBE2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138681" y="6960935"/>
            <a:ext cx="2804160" cy="3692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E82B64D5-870A-9825-FCF7-1B708130E378}"/>
              </a:ext>
            </a:extLst>
          </p:cNvPr>
          <p:cNvSpPr txBox="1">
            <a:spLocks/>
          </p:cNvSpPr>
          <p:nvPr/>
        </p:nvSpPr>
        <p:spPr>
          <a:xfrm>
            <a:off x="2514600" y="303654"/>
            <a:ext cx="79247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41414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-285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B</a:t>
            </a:r>
            <a:r>
              <a:rPr kumimoji="0" lang="fr-FR" sz="2400" b="1" i="0" u="none" strike="noStrike" kern="0" cap="none" spc="13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en</a:t>
            </a:r>
            <a:r>
              <a:rPr kumimoji="0" lang="fr-FR" sz="2400" b="1" i="0" u="none" strike="noStrike" kern="0" cap="none" spc="114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c</a:t>
            </a:r>
            <a:r>
              <a:rPr kumimoji="0" lang="fr-FR" sz="2400" b="1" i="0" u="none" strike="noStrike" kern="0" cap="none" spc="-55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h</a:t>
            </a:r>
            <a:r>
              <a:rPr kumimoji="0" lang="fr-FR" sz="2400" b="1" i="0" u="none" strike="noStrike" kern="0" cap="none" spc="-6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m</a:t>
            </a:r>
            <a:r>
              <a:rPr kumimoji="0" lang="fr-FR" sz="2400" b="1" i="0" u="none" strike="noStrike" kern="0" cap="none" spc="-65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a</a:t>
            </a:r>
            <a:r>
              <a:rPr kumimoji="0" lang="fr-FR" sz="2400" b="1" i="0" u="none" strike="noStrike" kern="0" cap="none" spc="-55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r</a:t>
            </a:r>
            <a:r>
              <a:rPr kumimoji="0" lang="fr-FR" sz="2400" b="1" i="0" u="none" strike="noStrike" kern="0" cap="none" spc="-85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Verdana"/>
                <a:ea typeface="+mj-ea"/>
              </a:rPr>
              <a:t>king</a:t>
            </a:r>
            <a:endParaRPr kumimoji="0" lang="fr-FR" sz="1200" b="0" i="0" u="none" strike="noStrike" kern="0" cap="none" spc="-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Verdana"/>
              <a:ea typeface="+mj-ea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D4193EE-DFE2-185A-17F8-515EF7797052}"/>
              </a:ext>
            </a:extLst>
          </p:cNvPr>
          <p:cNvCxnSpPr>
            <a:cxnSpLocks/>
          </p:cNvCxnSpPr>
          <p:nvPr/>
        </p:nvCxnSpPr>
        <p:spPr>
          <a:xfrm>
            <a:off x="6577831" y="965923"/>
            <a:ext cx="0" cy="5933639"/>
          </a:xfrm>
          <a:prstGeom prst="line">
            <a:avLst/>
          </a:prstGeom>
          <a:ln w="73025" cap="flat" cmpd="tri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object 14">
            <a:extLst>
              <a:ext uri="{FF2B5EF4-FFF2-40B4-BE49-F238E27FC236}">
                <a16:creationId xmlns:a16="http://schemas.microsoft.com/office/drawing/2014/main" id="{588355AE-5EE4-E425-6793-B747402EB93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13260" y="2954772"/>
            <a:ext cx="801413" cy="206295"/>
          </a:xfrm>
          <a:prstGeom prst="rect">
            <a:avLst/>
          </a:prstGeom>
        </p:spPr>
      </p:pic>
      <p:sp>
        <p:nvSpPr>
          <p:cNvPr id="34" name="object 17">
            <a:extLst>
              <a:ext uri="{FF2B5EF4-FFF2-40B4-BE49-F238E27FC236}">
                <a16:creationId xmlns:a16="http://schemas.microsoft.com/office/drawing/2014/main" id="{56F3E1CB-218E-FB5E-A52C-B67AF5C5659C}"/>
              </a:ext>
            </a:extLst>
          </p:cNvPr>
          <p:cNvSpPr txBox="1"/>
          <p:nvPr/>
        </p:nvSpPr>
        <p:spPr>
          <a:xfrm>
            <a:off x="3431148" y="3898204"/>
            <a:ext cx="8139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14/26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6CAEB313-FA16-5A6B-1804-FD2D16C7BF67}"/>
              </a:ext>
            </a:extLst>
          </p:cNvPr>
          <p:cNvSpPr txBox="1"/>
          <p:nvPr/>
        </p:nvSpPr>
        <p:spPr>
          <a:xfrm>
            <a:off x="1686431" y="4250111"/>
            <a:ext cx="82149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12/26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3CA05FAE-EA27-20FD-7E5F-C5A3D8981273}"/>
              </a:ext>
            </a:extLst>
          </p:cNvPr>
          <p:cNvSpPr txBox="1"/>
          <p:nvPr/>
        </p:nvSpPr>
        <p:spPr>
          <a:xfrm>
            <a:off x="5001323" y="4647476"/>
            <a:ext cx="8501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11/26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DEC8834-105A-DD08-2A70-1F0F507DF3C2}"/>
              </a:ext>
            </a:extLst>
          </p:cNvPr>
          <p:cNvSpPr txBox="1"/>
          <p:nvPr/>
        </p:nvSpPr>
        <p:spPr>
          <a:xfrm>
            <a:off x="7359080" y="1126191"/>
            <a:ext cx="3831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u="none" strike="noStrike" kern="0" cap="none" spc="-85" normalizeH="0" baseline="0" noProof="0" dirty="0">
                <a:ln>
                  <a:noFill/>
                </a:ln>
                <a:effectLst/>
                <a:uLnTx/>
                <a:uFillTx/>
                <a:ea typeface="+mj-ea"/>
              </a:rPr>
              <a:t>Méthodologie de l’INT</a:t>
            </a:r>
            <a:endParaRPr lang="fr-FR" sz="2400" b="1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21A4B6D-9238-FD8D-106F-E371E87BED59}"/>
              </a:ext>
            </a:extLst>
          </p:cNvPr>
          <p:cNvSpPr txBox="1"/>
          <p:nvPr/>
        </p:nvSpPr>
        <p:spPr>
          <a:xfrm>
            <a:off x="2019900" y="1100792"/>
            <a:ext cx="3831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u="none" strike="noStrike" kern="0" cap="none" spc="-85" normalizeH="0" baseline="0" noProof="0" dirty="0">
                <a:ln>
                  <a:noFill/>
                </a:ln>
                <a:effectLst/>
                <a:uLnTx/>
                <a:uFillTx/>
                <a:ea typeface="+mj-ea"/>
              </a:rPr>
              <a:t>Classement par KPI</a:t>
            </a:r>
            <a:endParaRPr lang="fr-FR" sz="2400" b="1" dirty="0"/>
          </a:p>
        </p:txBody>
      </p:sp>
      <p:pic>
        <p:nvPicPr>
          <p:cNvPr id="44" name="object 21">
            <a:extLst>
              <a:ext uri="{FF2B5EF4-FFF2-40B4-BE49-F238E27FC236}">
                <a16:creationId xmlns:a16="http://schemas.microsoft.com/office/drawing/2014/main" id="{8516BAB5-39BA-0A69-DAB9-E6F1CEB26A82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3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011" y="2809198"/>
            <a:ext cx="1819409" cy="1410068"/>
          </a:xfrm>
          <a:prstGeom prst="rect">
            <a:avLst/>
          </a:prstGeom>
        </p:spPr>
      </p:pic>
      <p:pic>
        <p:nvPicPr>
          <p:cNvPr id="6" name="object 21">
            <a:extLst>
              <a:ext uri="{FF2B5EF4-FFF2-40B4-BE49-F238E27FC236}">
                <a16:creationId xmlns:a16="http://schemas.microsoft.com/office/drawing/2014/main" id="{B7914C17-9067-C8D5-196E-2818C1334117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2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3750" y="2212085"/>
            <a:ext cx="2256390" cy="16276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74FA65-4469-49B7-3F41-0E763DA68E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8120" y="3389987"/>
            <a:ext cx="966686" cy="299616"/>
          </a:xfrm>
          <a:prstGeom prst="rect">
            <a:avLst/>
          </a:prstGeom>
        </p:spPr>
      </p:pic>
      <p:pic>
        <p:nvPicPr>
          <p:cNvPr id="9" name="object 13">
            <a:extLst>
              <a:ext uri="{FF2B5EF4-FFF2-40B4-BE49-F238E27FC236}">
                <a16:creationId xmlns:a16="http://schemas.microsoft.com/office/drawing/2014/main" id="{855DBBCB-CA4A-ECFB-FB82-12871329F6F4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0" y="3055494"/>
            <a:ext cx="1563623" cy="16276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object 22">
            <a:extLst>
              <a:ext uri="{FF2B5EF4-FFF2-40B4-BE49-F238E27FC236}">
                <a16:creationId xmlns:a16="http://schemas.microsoft.com/office/drawing/2014/main" id="{72E82BA2-A4A7-9BD2-2B04-D9B81B7C532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06413" y="3718079"/>
            <a:ext cx="551996" cy="428123"/>
          </a:xfrm>
          <a:prstGeom prst="rect">
            <a:avLst/>
          </a:prstGeom>
        </p:spPr>
      </p:pic>
      <p:pic>
        <p:nvPicPr>
          <p:cNvPr id="11" name="object 13">
            <a:extLst>
              <a:ext uri="{FF2B5EF4-FFF2-40B4-BE49-F238E27FC236}">
                <a16:creationId xmlns:a16="http://schemas.microsoft.com/office/drawing/2014/main" id="{51FEB6B5-F282-085B-3284-66A612F8453F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5901" y="3018036"/>
            <a:ext cx="1563623" cy="16276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A4E915-8247-1C68-51CE-A278CD02B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630" y="3771406"/>
            <a:ext cx="818204" cy="2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4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2BD086-7047-C995-B30C-D996C78748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20200" y="7015798"/>
            <a:ext cx="2804160" cy="369252"/>
          </a:xfrm>
        </p:spPr>
        <p:txBody>
          <a:bodyPr/>
          <a:lstStyle/>
          <a:p>
            <a:fld id="{B6F15528-21DE-4FAA-801E-634DDDAF4B2B}" type="slidenum">
              <a:rPr lang="fr-FR" smtClean="0"/>
              <a:t>9</a:t>
            </a:fld>
            <a:endParaRPr lang="fr-FR" dirty="0"/>
          </a:p>
        </p:txBody>
      </p:sp>
      <p:sp>
        <p:nvSpPr>
          <p:cNvPr id="50" name="object 7">
            <a:extLst>
              <a:ext uri="{FF2B5EF4-FFF2-40B4-BE49-F238E27FC236}">
                <a16:creationId xmlns:a16="http://schemas.microsoft.com/office/drawing/2014/main" id="{040D8423-8B05-2751-C5D1-FF34B6FDD380}"/>
              </a:ext>
            </a:extLst>
          </p:cNvPr>
          <p:cNvSpPr txBox="1">
            <a:spLocks/>
          </p:cNvSpPr>
          <p:nvPr/>
        </p:nvSpPr>
        <p:spPr>
          <a:xfrm>
            <a:off x="1397454" y="123247"/>
            <a:ext cx="98012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41414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b="1" kern="0" spc="-285" dirty="0"/>
              <a:t>B</a:t>
            </a:r>
            <a:r>
              <a:rPr lang="fr-FR" b="1" kern="0" spc="130" dirty="0"/>
              <a:t>en</a:t>
            </a:r>
            <a:r>
              <a:rPr lang="fr-FR" b="1" kern="0" spc="114" dirty="0"/>
              <a:t>c</a:t>
            </a:r>
            <a:r>
              <a:rPr lang="fr-FR" b="1" kern="0" spc="-55" dirty="0"/>
              <a:t>h</a:t>
            </a:r>
            <a:r>
              <a:rPr lang="fr-FR" b="1" kern="0" spc="-60" dirty="0"/>
              <a:t>m</a:t>
            </a:r>
            <a:r>
              <a:rPr lang="fr-FR" b="1" kern="0" spc="-65" dirty="0"/>
              <a:t>a</a:t>
            </a:r>
            <a:r>
              <a:rPr lang="fr-FR" b="1" kern="0" spc="-55" dirty="0"/>
              <a:t>r</a:t>
            </a:r>
            <a:r>
              <a:rPr lang="fr-FR" b="1" kern="0" spc="-85" dirty="0"/>
              <a:t>king: Classement par indicateur de performance</a:t>
            </a:r>
            <a:endParaRPr lang="fr-FR" b="1" kern="0" spc="-80" dirty="0"/>
          </a:p>
        </p:txBody>
      </p:sp>
      <p:pic>
        <p:nvPicPr>
          <p:cNvPr id="2" name="object 23">
            <a:extLst>
              <a:ext uri="{FF2B5EF4-FFF2-40B4-BE49-F238E27FC236}">
                <a16:creationId xmlns:a16="http://schemas.microsoft.com/office/drawing/2014/main" id="{4EDC7B22-56E1-7620-E06C-102FFBA1F19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214" y="10104"/>
            <a:ext cx="903786" cy="6344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C38BA7F-428B-7C57-00B0-39D3BCC5B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777047"/>
            <a:ext cx="10454561" cy="64233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48883</TotalTime>
  <Words>1264</Words>
  <Application>Microsoft Office PowerPoint</Application>
  <PresentationFormat>Personnalisé</PresentationFormat>
  <Paragraphs>321</Paragraphs>
  <Slides>26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Arial MT</vt:lpstr>
      <vt:lpstr>Calibri</vt:lpstr>
      <vt:lpstr>Cambria</vt:lpstr>
      <vt:lpstr>Roboto</vt:lpstr>
      <vt:lpstr>Segoe UI Light</vt:lpstr>
      <vt:lpstr>Tahoma</vt:lpstr>
      <vt:lpstr>Times New Roman</vt:lpstr>
      <vt:lpstr>Verdana</vt:lpstr>
      <vt:lpstr>Wingdings</vt:lpstr>
      <vt:lpstr>Office Theme</vt:lpstr>
      <vt:lpstr>Worksheet</vt:lpstr>
      <vt:lpstr>Présentation PowerPoint</vt:lpstr>
      <vt:lpstr>Schedule</vt:lpstr>
      <vt:lpstr>01</vt:lpstr>
      <vt:lpstr>Contexte et Objectifs</vt:lpstr>
      <vt:lpstr>Working Zone</vt:lpstr>
      <vt:lpstr>Scoring &amp; Résumé</vt:lpstr>
      <vt:lpstr>Présentation PowerPoint</vt:lpstr>
      <vt:lpstr>Présentation PowerPoint</vt:lpstr>
      <vt:lpstr>Présentation PowerPoint</vt:lpstr>
      <vt:lpstr>03</vt:lpstr>
      <vt:lpstr>Résumé : Benchmarking de la couverture</vt:lpstr>
      <vt:lpstr>Résumé : Benchmarking KPIs voix 2G/3G</vt:lpstr>
      <vt:lpstr>Résumé : Benchmarking Data</vt:lpstr>
      <vt:lpstr>  Benchmark Data 5G</vt:lpstr>
      <vt:lpstr>  Benchmark Data 4G</vt:lpstr>
      <vt:lpstr>  Benchmark hotspot</vt:lpstr>
      <vt:lpstr>  Couverture GSM par opérateur  </vt:lpstr>
      <vt:lpstr>  Couverture UMTS par opérateur  </vt:lpstr>
      <vt:lpstr>  Couverture LTE par opérateur  </vt:lpstr>
      <vt:lpstr>Observation</vt:lpstr>
      <vt:lpstr>  Call Setup Time</vt:lpstr>
      <vt:lpstr>Qualité Vocal  MOS</vt:lpstr>
      <vt:lpstr>  Pilot pollution</vt:lpstr>
      <vt:lpstr> Serving System &amp; Band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Benchmarking</dc:title>
  <dc:subject>réjion de Sfax</dc:subject>
  <dc:creator>Nessrine Fehri</dc:creator>
  <cp:lastModifiedBy>User2</cp:lastModifiedBy>
  <cp:revision>259</cp:revision>
  <dcterms:created xsi:type="dcterms:W3CDTF">2023-06-25T11:05:53Z</dcterms:created>
  <dcterms:modified xsi:type="dcterms:W3CDTF">2025-09-01T10:40:06Z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2023-03-09T00:00:00Z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2023-06-25T00:00:00Z</vt:filetime>
  </property>
</Properties>
</file>